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9144000"/>
  <p:notesSz cx="6858000" cy="9144000"/>
  <p:defaultTextStyle>
    <a:defPPr lvl="0">
      <a:defRPr lang="ru-RU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A734-4C03-4953-93D7-326B25914C84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B841-DD67-45B4-8410-C7267D63A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A734-4C03-4953-93D7-326B25914C84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B841-DD67-45B4-8410-C7267D63A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A734-4C03-4953-93D7-326B25914C84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B841-DD67-45B4-8410-C7267D63A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A734-4C03-4953-93D7-326B25914C84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B841-DD67-45B4-8410-C7267D63A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A734-4C03-4953-93D7-326B25914C84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B841-DD67-45B4-8410-C7267D63A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A734-4C03-4953-93D7-326B25914C84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B841-DD67-45B4-8410-C7267D63A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A734-4C03-4953-93D7-326B25914C84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B841-DD67-45B4-8410-C7267D63A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A734-4C03-4953-93D7-326B25914C84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B841-DD67-45B4-8410-C7267D63A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A734-4C03-4953-93D7-326B25914C84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B841-DD67-45B4-8410-C7267D63A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A734-4C03-4953-93D7-326B25914C84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B841-DD67-45B4-8410-C7267D63A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A734-4C03-4953-93D7-326B25914C84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B841-DD67-45B4-8410-C7267D63A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8A734-4C03-4953-93D7-326B25914C84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EB841-DD67-45B4-8410-C7267D63A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1"/>
          <p:cNvSpPr txBox="1"/>
          <p:nvPr>
            <p:ph type="ctrTitle"/>
          </p:nvPr>
        </p:nvSpPr>
        <p:spPr>
          <a:xfrm>
            <a:off x="685800" y="1447801"/>
            <a:ext cx="7772400" cy="21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4800"/>
              <a:buFont typeface="Calibri"/>
              <a:buNone/>
            </a:pPr>
            <a:r>
              <a:rPr b="1" lang="ru-RU" sz="4800">
                <a:solidFill>
                  <a:srgbClr val="0F243E"/>
                </a:solidFill>
              </a:rPr>
              <a:t>ПАМЯТКА</a:t>
            </a:r>
            <a:br>
              <a:rPr b="1" lang="ru-RU" sz="4800">
                <a:solidFill>
                  <a:srgbClr val="0F243E"/>
                </a:solidFill>
              </a:rPr>
            </a:br>
            <a:r>
              <a:rPr b="1" lang="ru-RU" sz="4800">
                <a:solidFill>
                  <a:srgbClr val="0F243E"/>
                </a:solidFill>
              </a:rPr>
              <a:t>по ПДД </a:t>
            </a:r>
            <a:br>
              <a:rPr b="1" lang="ru-RU" sz="4800">
                <a:solidFill>
                  <a:srgbClr val="0F243E"/>
                </a:solidFill>
              </a:rPr>
            </a:br>
            <a:r>
              <a:rPr b="1" lang="ru-RU" sz="4800">
                <a:solidFill>
                  <a:srgbClr val="0F243E"/>
                </a:solidFill>
              </a:rPr>
              <a:t>в зимний период</a:t>
            </a:r>
            <a:endParaRPr b="1" sz="4800">
              <a:solidFill>
                <a:srgbClr val="0F243E"/>
              </a:solidFill>
            </a:endParaRPr>
          </a:p>
        </p:txBody>
      </p:sp>
      <p:sp>
        <p:nvSpPr>
          <p:cNvPr id="1031" name="Google Shape;1031;p1"/>
          <p:cNvSpPr txBox="1"/>
          <p:nvPr/>
        </p:nvSpPr>
        <p:spPr>
          <a:xfrm>
            <a:off x="914400" y="3600453"/>
            <a:ext cx="7315200" cy="26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def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Подготовила Буркова Елена Фёдоровна МКДОУ детский сад 46 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1400" y="274638"/>
            <a:ext cx="1524000" cy="2011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52400" y="5653205"/>
            <a:ext cx="889993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200" dirty="0" smtClean="0"/>
              <a:t>Чтобы водители в свете фар издалека могли вас увидеть, прикрепите на одежду светоотражающие элементы.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4" name="Рисунок 3" descr="flyker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199" y="914400"/>
            <a:ext cx="8234621" cy="3733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1400" y="274638"/>
            <a:ext cx="1524000" cy="2011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1663" y="5549444"/>
            <a:ext cx="88999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200" dirty="0" smtClean="0"/>
              <a:t>Не возите ребенка через проезжую часть на санках. При переходе надо снять его с санок, взять их в руки, и только так продолжать движение.</a:t>
            </a: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4" name="Рисунок 3" descr="loosing_baby_thumb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0" y="914400"/>
            <a:ext cx="5715000" cy="381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1400" y="274638"/>
            <a:ext cx="1524000" cy="2011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1663" y="5210889"/>
            <a:ext cx="889993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200" dirty="0" smtClean="0"/>
              <a:t>Игра в снежки возле дороги опасна как для окружающих пешеходов, так и для водителей. Снежок, попавший в лобовое стекло автомобиля может привести к дорожно-транспортному происшествию.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4" name="Рисунок 3" descr="9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79400"/>
            <a:ext cx="7010400" cy="46736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6764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800" dirty="0" smtClean="0"/>
              <a:t>Поэтому </a:t>
            </a:r>
            <a:r>
              <a:rPr lang="ru-RU" sz="2800" b="1" dirty="0" smtClean="0"/>
              <a:t>Главное</a:t>
            </a:r>
            <a:r>
              <a:rPr lang="ru-RU" sz="2800" dirty="0" smtClean="0"/>
              <a:t> правило поведения на</a:t>
            </a:r>
          </a:p>
          <a:p>
            <a:pPr algn="ctr">
              <a:buNone/>
            </a:pPr>
            <a:r>
              <a:rPr lang="ru-RU" sz="2800" dirty="0" smtClean="0"/>
              <a:t>дороге зимой — </a:t>
            </a:r>
            <a:r>
              <a:rPr lang="ru-RU" sz="2800" b="1" dirty="0" smtClean="0"/>
              <a:t>удвоенное внимание и</a:t>
            </a:r>
          </a:p>
          <a:p>
            <a:pPr algn="ctr">
              <a:buNone/>
            </a:pPr>
            <a:r>
              <a:rPr lang="ru-RU" sz="2800" b="1" dirty="0" smtClean="0"/>
              <a:t>повышенная осторожность!</a:t>
            </a:r>
            <a:endParaRPr lang="ru-RU" sz="2800" dirty="0" smtClean="0"/>
          </a:p>
          <a:p>
            <a:pPr algn="ctr">
              <a:buNone/>
            </a:pPr>
            <a:r>
              <a:rPr lang="ru-RU" sz="2800" dirty="0" smtClean="0"/>
              <a:t> </a:t>
            </a:r>
          </a:p>
          <a:p>
            <a:pPr algn="ctr">
              <a:buNone/>
            </a:pPr>
            <a:endParaRPr lang="ru-RU" sz="2800" dirty="0"/>
          </a:p>
        </p:txBody>
      </p:sp>
      <p:pic>
        <p:nvPicPr>
          <p:cNvPr id="4" name="Рисунок 3" descr="00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1" y="2438400"/>
            <a:ext cx="4502586" cy="389638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Зима - это не только мороз и солнце, но и скользкая дорога!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2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dirty="0" smtClean="0"/>
              <a:t>Вот </a:t>
            </a:r>
            <a:r>
              <a:rPr lang="ru-RU" sz="2200" dirty="0"/>
              <a:t>и наступила долгожданная зима, время </a:t>
            </a:r>
            <a:r>
              <a:rPr lang="ru-RU" sz="2200" dirty="0" smtClean="0"/>
              <a:t>каникул, отдыха</a:t>
            </a:r>
            <a:r>
              <a:rPr lang="ru-RU" sz="2200" dirty="0"/>
              <a:t>, катания на лыжах и санках. </a:t>
            </a:r>
            <a:r>
              <a:rPr lang="ru-RU" sz="2200" dirty="0" smtClean="0"/>
              <a:t>Зима-это не только ослепительно </a:t>
            </a:r>
            <a:r>
              <a:rPr lang="ru-RU" sz="2200" dirty="0"/>
              <a:t>яркое солнце, голубое небо, </a:t>
            </a:r>
            <a:r>
              <a:rPr lang="ru-RU" sz="2200" dirty="0" smtClean="0"/>
              <a:t>хруст снега </a:t>
            </a:r>
            <a:r>
              <a:rPr lang="ru-RU" sz="2200" dirty="0"/>
              <a:t>под ногами в морозный </a:t>
            </a:r>
            <a:r>
              <a:rPr lang="ru-RU" sz="2200" dirty="0" smtClean="0"/>
              <a:t>день, но и снегопады</a:t>
            </a:r>
            <a:r>
              <a:rPr lang="ru-RU" sz="2200" dirty="0"/>
              <a:t>, заносы, скользкая дорога, </a:t>
            </a:r>
            <a:r>
              <a:rPr lang="ru-RU" sz="2200" dirty="0" smtClean="0"/>
              <a:t>оттепели с гололедом</a:t>
            </a:r>
            <a:r>
              <a:rPr lang="ru-RU" sz="2200" dirty="0"/>
              <a:t>, ограниченная видимость на </a:t>
            </a:r>
            <a:r>
              <a:rPr lang="ru-RU" sz="2200" dirty="0" smtClean="0"/>
              <a:t>дороге, короткий </a:t>
            </a:r>
            <a:r>
              <a:rPr lang="ru-RU" sz="2200" dirty="0"/>
              <a:t>световой </a:t>
            </a:r>
            <a:r>
              <a:rPr lang="ru-RU" sz="2200" dirty="0" smtClean="0"/>
              <a:t>день. </a:t>
            </a:r>
            <a:r>
              <a:rPr lang="ru-RU" sz="2200" smtClean="0"/>
              <a:t>Это </a:t>
            </a:r>
            <a:r>
              <a:rPr lang="ru-RU" sz="2200" dirty="0"/>
              <a:t>очень сложный </a:t>
            </a:r>
            <a:r>
              <a:rPr lang="ru-RU" sz="2200" dirty="0" smtClean="0"/>
              <a:t>период и </a:t>
            </a:r>
            <a:r>
              <a:rPr lang="ru-RU" sz="2200" dirty="0"/>
              <a:t>для водителей и для пешеходов.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57024818_0_1e172_eabf3167_orig.jpg"/>
          <p:cNvPicPr>
            <a:picLocks noChangeAspect="1"/>
          </p:cNvPicPr>
          <p:nvPr/>
        </p:nvPicPr>
        <p:blipFill>
          <a:blip r:embed="rId2" cstate="print">
            <a:lum bright="-5000" contrast="2000"/>
          </a:blip>
          <a:stretch>
            <a:fillRect/>
          </a:stretch>
        </p:blipFill>
        <p:spPr>
          <a:xfrm>
            <a:off x="2209800" y="228600"/>
            <a:ext cx="4648200" cy="3098800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1400" y="274638"/>
            <a:ext cx="1524000" cy="2011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429000"/>
            <a:ext cx="8686800" cy="3200400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2200" dirty="0" smtClean="0"/>
              <a:t>Темнеет зимой рано и очень быстро. В сумерках и в темноте значительно ухудшается видимость, и легко ошибиться в определении расстояния как до едущего автомобиля, так и до неподвижных предметов. Часто близкие предметы кажутся далекими, а далекие — близкими. Случаются зрительные обманы: неподвижный предмет можно принять за движущийся, и наоборот. Поэтому в сумерках и темноте необходимо быть особенно внимательными. Переходить проезжую часть можно только после того, как убедитесь в безопасности перехода, в отсутствии приближающегося транспорта.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1400" y="274638"/>
            <a:ext cx="1524000" cy="2011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3124200"/>
            <a:ext cx="8839200" cy="35052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200" dirty="0" smtClean="0"/>
              <a:t>В снегопады заметно появляются заносы, ограничивается и затрудняется движение пешеходов и транспорта. Снег залепляет глаза пешеходам и мешает обзору дороги. Для водителя видимость на дороге тоже ухудшается. В такой ситуации водителю еще сложнее заметить пешехода. Перед переходом дороги вспомните, что у всех транспортных средств на скользкой дороге непредсказуемо удлиняется тормозной путь, а в снежный накат или гололед повышается вероятность «юза», заноса автомобиля. Поэтому обычное (летнее) безопасное для перехода расстояние до машины нужно увеличить в несколько раз.</a:t>
            </a:r>
            <a:endParaRPr lang="ru-RU" sz="2200" dirty="0"/>
          </a:p>
        </p:txBody>
      </p:sp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4343400" cy="28956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a403_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52400"/>
            <a:ext cx="3531220" cy="28956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1400" y="274638"/>
            <a:ext cx="1524000" cy="2011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3733800"/>
            <a:ext cx="8839200" cy="2895600"/>
          </a:xfrm>
        </p:spPr>
        <p:txBody>
          <a:bodyPr>
            <a:no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endParaRPr lang="ru-RU" sz="2200" dirty="0" smtClean="0"/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200" dirty="0" smtClean="0"/>
              <a:t>Из-за частых снегопадов на обочинах образуются сугробы, которые мешают взрослым и детям увидеть приближающийся транспорт. Прежде чем начать переход, придется выглянуть из-за сугроба, чтобы убедиться в отсутствии приближающихся машин. Узкие зимние дороги, сугробы на обочинах, буксующие и стоящие заснеженные автомобили все это - дополнительные помехи для движения транспорта и людей.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/>
          </a:p>
        </p:txBody>
      </p:sp>
      <p:pic>
        <p:nvPicPr>
          <p:cNvPr id="6" name="Рисунок 5" descr="wr-720.sh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06400"/>
            <a:ext cx="4419600" cy="29464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317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228600"/>
            <a:ext cx="4684426" cy="3429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1400" y="274638"/>
            <a:ext cx="1524000" cy="2011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5257800"/>
            <a:ext cx="8534400" cy="10668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200" dirty="0" smtClean="0"/>
              <a:t>Яркое солнце и белый снег, как ни странно, тоже помеха они создают эффект бликов, человек как бы «ослепляется». 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ru-RU" sz="22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2200" dirty="0"/>
          </a:p>
        </p:txBody>
      </p:sp>
      <p:pic>
        <p:nvPicPr>
          <p:cNvPr id="7" name="Рисунок 6" descr="5e2c88929bba24b0788daeb0c195b27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8305800" cy="462503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1400" y="274638"/>
            <a:ext cx="1524000" cy="2011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52400" y="3412123"/>
            <a:ext cx="8899937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Зима время катания на санках и лыжах, и очень часто можно встретить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детей, которые  ездят прямо по проезжей части, а это очень опасно. На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дороге накат, и понятно, что санки и лыжи хорошо и далеко катятся, но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ведь и у транспортных средств тормозной путь увеличивается, и в такой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ситуации может случиться непоправимое. Запрещайте детям играть на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sz="2200" dirty="0" smtClean="0"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роезжей  части, ходить по ней на лыжах. Не стройте  ледяных горок в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близи проезжей части.</a:t>
            </a: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9" name="Рисунок 8" descr="pdd-dlya-detej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117" y="152400"/>
            <a:ext cx="3622084" cy="381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1325054185_gibd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165379"/>
            <a:ext cx="4876799" cy="379702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1400" y="274638"/>
            <a:ext cx="1524000" cy="2011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52400" y="5145375"/>
            <a:ext cx="889993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200" dirty="0" smtClean="0"/>
              <a:t>Чтобы не упасть на скользкой дороге, ни в коем случае нельзя бежать через проезжую часть. Можно поскользнуться и упасть прямо под колеса автомобиля.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6" name="Рисунок 5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533400"/>
            <a:ext cx="3581400" cy="4305300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1400" y="274638"/>
            <a:ext cx="1524000" cy="2011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52400" y="5145374"/>
            <a:ext cx="889993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200" dirty="0" smtClean="0"/>
              <a:t>Раскатанные ледяные дорожки могут привести к серьезным травмам. Если падение все же неизбежно, согните колени и руки в локтях, что позволит вам «приземлиться» более удачно.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4" name="Рисунок 3" descr="gololed-9-845x1024.jpg"/>
          <p:cNvPicPr>
            <a:picLocks noChangeAspect="1"/>
          </p:cNvPicPr>
          <p:nvPr/>
        </p:nvPicPr>
        <p:blipFill>
          <a:blip r:embed="rId2" cstate="print"/>
          <a:srcRect b="46667"/>
          <a:stretch>
            <a:fillRect/>
          </a:stretch>
        </p:blipFill>
        <p:spPr>
          <a:xfrm>
            <a:off x="48815" y="457200"/>
            <a:ext cx="4218385" cy="27270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gololed-9-845x1024.jpg"/>
          <p:cNvPicPr>
            <a:picLocks noChangeAspect="1"/>
          </p:cNvPicPr>
          <p:nvPr/>
        </p:nvPicPr>
        <p:blipFill>
          <a:blip r:embed="rId2" cstate="print"/>
          <a:srcRect t="53553"/>
          <a:stretch>
            <a:fillRect/>
          </a:stretch>
        </p:blipFill>
        <p:spPr>
          <a:xfrm>
            <a:off x="4343400" y="2369384"/>
            <a:ext cx="4724400" cy="265981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