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8" r:id="rId3"/>
    <p:sldId id="269" r:id="rId4"/>
    <p:sldId id="272" r:id="rId5"/>
    <p:sldId id="270" r:id="rId6"/>
    <p:sldId id="271" r:id="rId7"/>
    <p:sldId id="257" r:id="rId8"/>
    <p:sldId id="267" r:id="rId9"/>
    <p:sldId id="273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74" r:id="rId19"/>
    <p:sldId id="275" r:id="rId20"/>
    <p:sldId id="277" r:id="rId21"/>
    <p:sldId id="278" r:id="rId22"/>
    <p:sldId id="280" r:id="rId23"/>
    <p:sldId id="282" r:id="rId24"/>
    <p:sldId id="281" r:id="rId25"/>
    <p:sldId id="266" r:id="rId26"/>
    <p:sldId id="279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89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12EB-FF75-4F9A-9E27-F7159F55EE56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0E5BE-D934-438E-86D7-C28D52AB3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862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12EB-FF75-4F9A-9E27-F7159F55EE56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0E5BE-D934-438E-86D7-C28D52AB3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719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12EB-FF75-4F9A-9E27-F7159F55EE56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0E5BE-D934-438E-86D7-C28D52AB3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1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12EB-FF75-4F9A-9E27-F7159F55EE56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0E5BE-D934-438E-86D7-C28D52AB349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3896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12EB-FF75-4F9A-9E27-F7159F55EE56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0E5BE-D934-438E-86D7-C28D52AB3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933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12EB-FF75-4F9A-9E27-F7159F55EE56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0E5BE-D934-438E-86D7-C28D52AB3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322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12EB-FF75-4F9A-9E27-F7159F55EE56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0E5BE-D934-438E-86D7-C28D52AB3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379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12EB-FF75-4F9A-9E27-F7159F55EE56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0E5BE-D934-438E-86D7-C28D52AB3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512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12EB-FF75-4F9A-9E27-F7159F55EE56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0E5BE-D934-438E-86D7-C28D52AB3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901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12EB-FF75-4F9A-9E27-F7159F55EE56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0E5BE-D934-438E-86D7-C28D52AB3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34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12EB-FF75-4F9A-9E27-F7159F55EE56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0E5BE-D934-438E-86D7-C28D52AB3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055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12EB-FF75-4F9A-9E27-F7159F55EE56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0E5BE-D934-438E-86D7-C28D52AB3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430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12EB-FF75-4F9A-9E27-F7159F55EE56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0E5BE-D934-438E-86D7-C28D52AB3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029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12EB-FF75-4F9A-9E27-F7159F55EE56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0E5BE-D934-438E-86D7-C28D52AB3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726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12EB-FF75-4F9A-9E27-F7159F55EE56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0E5BE-D934-438E-86D7-C28D52AB3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598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12EB-FF75-4F9A-9E27-F7159F55EE56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0E5BE-D934-438E-86D7-C28D52AB3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45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712EB-FF75-4F9A-9E27-F7159F55EE56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0E5BE-D934-438E-86D7-C28D52AB3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341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BD712EB-FF75-4F9A-9E27-F7159F55EE56}" type="datetimeFigureOut">
              <a:rPr lang="ru-RU" smtClean="0"/>
              <a:t>04.04.2021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70E5BE-D934-438E-86D7-C28D52AB34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4457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6225" y="-703065"/>
            <a:ext cx="14450095" cy="96039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10435" y="1600200"/>
            <a:ext cx="6333565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Педсовет на тему: Познавательное развитие детей дошкольного возраста с ФГОС ДО</a:t>
            </a:r>
            <a:r>
              <a:rPr lang="ru-RU" sz="3600" dirty="0" smtClean="0">
                <a:solidFill>
                  <a:srgbClr val="FF0000"/>
                </a:solidFill>
              </a:rPr>
              <a:t>»</a:t>
            </a: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</a:t>
            </a:r>
            <a:r>
              <a:rPr lang="ru-RU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Вагапова.Л.С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2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7471" y="331695"/>
            <a:ext cx="9459163" cy="1600200"/>
          </a:xfrm>
        </p:spPr>
        <p:txBody>
          <a:bodyPr/>
          <a:lstStyle/>
          <a:p>
            <a:r>
              <a:rPr lang="ru-RU" sz="2800" i="1" dirty="0">
                <a:solidFill>
                  <a:srgbClr val="FF0000"/>
                </a:solidFill>
              </a:rPr>
              <a:t>В процессе формирования элементарных </a:t>
            </a:r>
            <a:r>
              <a:rPr lang="ru-RU" sz="2800" i="1" dirty="0" smtClean="0">
                <a:solidFill>
                  <a:srgbClr val="FF0000"/>
                </a:solidFill>
              </a:rPr>
              <a:t>математических представлений </a:t>
            </a:r>
            <a:r>
              <a:rPr lang="ru-RU" sz="2800" i="1" dirty="0">
                <a:solidFill>
                  <a:srgbClr val="FF0000"/>
                </a:solidFill>
              </a:rPr>
              <a:t>у дошкольников педагог использует разнообразные методы обучения и умственного </a:t>
            </a:r>
            <a:r>
              <a:rPr lang="ru-RU" sz="2800" i="1" dirty="0" smtClean="0">
                <a:solidFill>
                  <a:srgbClr val="FF0000"/>
                </a:solidFill>
              </a:rPr>
              <a:t>воспитания</a:t>
            </a:r>
            <a:endParaRPr lang="ru-RU" sz="2800" dirty="0" smtClean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327" y="2052918"/>
            <a:ext cx="6096000" cy="3585882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Практические </a:t>
            </a:r>
            <a:r>
              <a:rPr lang="ru-RU" dirty="0" smtClean="0">
                <a:solidFill>
                  <a:srgbClr val="FFFF00"/>
                </a:solidFill>
              </a:rPr>
              <a:t>методы: предметно-практические </a:t>
            </a:r>
            <a:r>
              <a:rPr lang="ru-RU" dirty="0">
                <a:solidFill>
                  <a:srgbClr val="FFFF00"/>
                </a:solidFill>
              </a:rPr>
              <a:t>и умственные действия, дидактические игры и упражнения и др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</a:p>
          <a:p>
            <a:r>
              <a:rPr lang="ru-RU" dirty="0">
                <a:solidFill>
                  <a:srgbClr val="FFFF00"/>
                </a:solidFill>
              </a:rPr>
              <a:t>Наглядные </a:t>
            </a:r>
            <a:r>
              <a:rPr lang="ru-RU" dirty="0" smtClean="0">
                <a:solidFill>
                  <a:srgbClr val="FFFF00"/>
                </a:solidFill>
              </a:rPr>
              <a:t>методы: </a:t>
            </a:r>
            <a:r>
              <a:rPr lang="ru-RU" dirty="0">
                <a:solidFill>
                  <a:srgbClr val="FFFF00"/>
                </a:solidFill>
              </a:rPr>
              <a:t>демонстрация, иллюстрация, рассматривание и др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</a:p>
          <a:p>
            <a:r>
              <a:rPr lang="ru-RU" dirty="0">
                <a:solidFill>
                  <a:srgbClr val="FFFF00"/>
                </a:solidFill>
              </a:rPr>
              <a:t>Словесные </a:t>
            </a:r>
            <a:r>
              <a:rPr lang="ru-RU" dirty="0" smtClean="0">
                <a:solidFill>
                  <a:srgbClr val="FFFF00"/>
                </a:solidFill>
              </a:rPr>
              <a:t>методы: </a:t>
            </a:r>
            <a:r>
              <a:rPr lang="ru-RU" dirty="0">
                <a:solidFill>
                  <a:srgbClr val="FFFF00"/>
                </a:solidFill>
              </a:rPr>
              <a:t>объяснение, беседа, инструкция, вопросы и др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</a:p>
          <a:p>
            <a:r>
              <a:rPr lang="ru-RU" dirty="0">
                <a:solidFill>
                  <a:srgbClr val="FFFF00"/>
                </a:solidFill>
              </a:rPr>
              <a:t>Игровые </a:t>
            </a:r>
            <a:r>
              <a:rPr lang="ru-RU" dirty="0" smtClean="0">
                <a:solidFill>
                  <a:srgbClr val="FFFF00"/>
                </a:solidFill>
              </a:rPr>
              <a:t>методы. </a:t>
            </a:r>
            <a:r>
              <a:rPr lang="ru-RU" dirty="0">
                <a:solidFill>
                  <a:srgbClr val="FFFF00"/>
                </a:solidFill>
              </a:rPr>
              <a:t>Дидактические игры, словесные игры, игры с предметами и настольно-печатные </a:t>
            </a:r>
            <a:r>
              <a:rPr lang="ru-RU" dirty="0" smtClean="0">
                <a:solidFill>
                  <a:srgbClr val="FFFF00"/>
                </a:solidFill>
              </a:rPr>
              <a:t>игры и др.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99" y="2052918"/>
            <a:ext cx="5089956" cy="386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2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824753"/>
          </a:xfrm>
        </p:spPr>
        <p:txBody>
          <a:bodyPr/>
          <a:lstStyle/>
          <a:p>
            <a:r>
              <a:rPr lang="ru-RU" sz="2400" dirty="0">
                <a:solidFill>
                  <a:srgbClr val="C00000"/>
                </a:solidFill>
              </a:rPr>
              <a:t>Методы организации и осуществления учебно-познавательной деятельности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582" y="1277471"/>
            <a:ext cx="5361709" cy="52480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Особенности практического </a:t>
            </a:r>
            <a:r>
              <a:rPr lang="ru-RU" dirty="0" smtClean="0">
                <a:solidFill>
                  <a:schemeClr val="bg1"/>
                </a:solidFill>
              </a:rPr>
              <a:t>метода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Выполнение </a:t>
            </a:r>
            <a:r>
              <a:rPr lang="ru-RU" dirty="0">
                <a:solidFill>
                  <a:schemeClr val="bg1"/>
                </a:solidFill>
              </a:rPr>
              <a:t>разнообразных предметно-практических и умственных </a:t>
            </a:r>
            <a:r>
              <a:rPr lang="ru-RU" dirty="0" smtClean="0">
                <a:solidFill>
                  <a:schemeClr val="bg1"/>
                </a:solidFill>
              </a:rPr>
              <a:t>действий; широкое </a:t>
            </a:r>
            <a:r>
              <a:rPr lang="ru-RU" dirty="0">
                <a:solidFill>
                  <a:schemeClr val="bg1"/>
                </a:solidFill>
              </a:rPr>
              <a:t>использование дидактического </a:t>
            </a:r>
            <a:r>
              <a:rPr lang="ru-RU" dirty="0" smtClean="0">
                <a:solidFill>
                  <a:schemeClr val="bg1"/>
                </a:solidFill>
              </a:rPr>
              <a:t>материала;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возникновение </a:t>
            </a:r>
            <a:r>
              <a:rPr lang="ru-RU" dirty="0">
                <a:solidFill>
                  <a:schemeClr val="bg1"/>
                </a:solidFill>
              </a:rPr>
              <a:t>математических представлений в результате действия с дидактическим </a:t>
            </a:r>
            <a:r>
              <a:rPr lang="ru-RU" dirty="0" smtClean="0">
                <a:solidFill>
                  <a:schemeClr val="bg1"/>
                </a:solidFill>
              </a:rPr>
              <a:t>материалом;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выработка </a:t>
            </a:r>
            <a:r>
              <a:rPr lang="ru-RU" dirty="0">
                <a:solidFill>
                  <a:schemeClr val="bg1"/>
                </a:solidFill>
              </a:rPr>
              <a:t>специальных математических навыков (счета, измерения, вычислений и др</a:t>
            </a:r>
            <a:r>
              <a:rPr lang="ru-RU" dirty="0" smtClean="0">
                <a:solidFill>
                  <a:schemeClr val="bg1"/>
                </a:solidFill>
              </a:rPr>
              <a:t>.);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solidFill>
                  <a:schemeClr val="bg1"/>
                </a:solidFill>
              </a:rPr>
              <a:t>использование </a:t>
            </a:r>
            <a:r>
              <a:rPr lang="ru-RU" dirty="0">
                <a:solidFill>
                  <a:schemeClr val="bg1"/>
                </a:solidFill>
              </a:rPr>
              <a:t>математических представлений в быту, игре, </a:t>
            </a:r>
            <a:r>
              <a:rPr lang="ru-RU" dirty="0" smtClean="0">
                <a:solidFill>
                  <a:schemeClr val="bg1"/>
                </a:solidFill>
              </a:rPr>
              <a:t>труде.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089" y="1277472"/>
            <a:ext cx="5615710" cy="474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3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689380" cy="1600200"/>
          </a:xfrm>
        </p:spPr>
        <p:txBody>
          <a:bodyPr/>
          <a:lstStyle/>
          <a:p>
            <a:r>
              <a:rPr lang="ru-RU" sz="2400" dirty="0">
                <a:solidFill>
                  <a:srgbClr val="FF0000"/>
                </a:solidFill>
              </a:rPr>
              <a:t>Особенности наглядного </a:t>
            </a:r>
            <a:r>
              <a:rPr lang="ru-RU" sz="2400" dirty="0" smtClean="0">
                <a:solidFill>
                  <a:srgbClr val="FF0000"/>
                </a:solidFill>
              </a:rPr>
              <a:t>метода: демонстрационный и раздаточный;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сюжетный </a:t>
            </a:r>
            <a:r>
              <a:rPr lang="ru-RU" sz="2400" dirty="0">
                <a:solidFill>
                  <a:srgbClr val="FF0000"/>
                </a:solidFill>
              </a:rPr>
              <a:t>и </a:t>
            </a:r>
            <a:r>
              <a:rPr lang="ru-RU" sz="2400" dirty="0" smtClean="0">
                <a:solidFill>
                  <a:srgbClr val="FF0000"/>
                </a:solidFill>
              </a:rPr>
              <a:t>бессюжетный; объемный </a:t>
            </a:r>
            <a:r>
              <a:rPr lang="ru-RU" sz="2400" dirty="0">
                <a:solidFill>
                  <a:srgbClr val="FF0000"/>
                </a:solidFill>
              </a:rPr>
              <a:t>и плоскостной;</a:t>
            </a: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специально-счетный </a:t>
            </a:r>
            <a:r>
              <a:rPr lang="ru-RU" sz="2400" dirty="0">
                <a:solidFill>
                  <a:srgbClr val="FF0000"/>
                </a:solidFill>
              </a:rPr>
              <a:t>(счетные палочки</a:t>
            </a:r>
            <a:r>
              <a:rPr lang="ru-RU" sz="2400" dirty="0" smtClean="0">
                <a:solidFill>
                  <a:srgbClr val="FF0000"/>
                </a:solidFill>
              </a:rPr>
              <a:t>, </a:t>
            </a:r>
            <a:r>
              <a:rPr lang="ru-RU" sz="2400" dirty="0">
                <a:solidFill>
                  <a:srgbClr val="FF0000"/>
                </a:solidFill>
              </a:rPr>
              <a:t>счеты и др</a:t>
            </a:r>
            <a:r>
              <a:rPr lang="ru-RU" sz="2400" dirty="0" smtClean="0">
                <a:solidFill>
                  <a:srgbClr val="FF0000"/>
                </a:solidFill>
              </a:rPr>
              <a:t>.)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2052918"/>
            <a:ext cx="5214361" cy="39738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Методические требования к применению наглядного материала</a:t>
            </a:r>
            <a:r>
              <a:rPr lang="ru-RU" dirty="0" smtClean="0">
                <a:solidFill>
                  <a:schemeClr val="bg1"/>
                </a:solidFill>
              </a:rPr>
              <a:t>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новую программную задачу лучше начинать с сюжетного объемного </a:t>
            </a:r>
            <a:r>
              <a:rPr lang="ru-RU" dirty="0" smtClean="0">
                <a:solidFill>
                  <a:schemeClr val="bg1"/>
                </a:solidFill>
              </a:rPr>
              <a:t>материала;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одна </a:t>
            </a:r>
            <a:r>
              <a:rPr lang="ru-RU" dirty="0">
                <a:solidFill>
                  <a:schemeClr val="bg1"/>
                </a:solidFill>
              </a:rPr>
              <a:t>программная задача объясняется на большом разнообразии наглядного </a:t>
            </a:r>
            <a:r>
              <a:rPr lang="ru-RU" dirty="0" smtClean="0">
                <a:solidFill>
                  <a:schemeClr val="bg1"/>
                </a:solidFill>
              </a:rPr>
              <a:t>материала;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новый </a:t>
            </a:r>
            <a:r>
              <a:rPr lang="ru-RU" dirty="0">
                <a:solidFill>
                  <a:schemeClr val="bg1"/>
                </a:solidFill>
              </a:rPr>
              <a:t>наглядный материал лучше показать детям заранее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3854" y="1946568"/>
            <a:ext cx="3596982" cy="479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7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580" y="452718"/>
            <a:ext cx="9368254" cy="1600200"/>
          </a:xfrm>
        </p:spPr>
        <p:txBody>
          <a:bodyPr/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словесного метода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построена на диалоге воспитатель — ребенок.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речи воспитателя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эмоциональная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грамотная; доступная; четкая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приветливая.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3" y="2052918"/>
            <a:ext cx="6710652" cy="4361737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chemeClr val="bg1"/>
                </a:solidFill>
              </a:rPr>
              <a:t>Особенности игрового метода В играх используется </a:t>
            </a:r>
            <a:r>
              <a:rPr lang="ru-RU" dirty="0" smtClean="0">
                <a:solidFill>
                  <a:schemeClr val="bg1"/>
                </a:solidFill>
              </a:rPr>
              <a:t>дидактический </a:t>
            </a:r>
            <a:r>
              <a:rPr lang="ru-RU" dirty="0">
                <a:solidFill>
                  <a:schemeClr val="bg1"/>
                </a:solidFill>
              </a:rPr>
              <a:t>материал, подобранный по определённым признакам. Моделируя математические понятия, он позволяет выполнять </a:t>
            </a:r>
            <a:r>
              <a:rPr lang="ru-RU" dirty="0" smtClean="0">
                <a:solidFill>
                  <a:schemeClr val="bg1"/>
                </a:solidFill>
              </a:rPr>
              <a:t>логические </a:t>
            </a:r>
            <a:r>
              <a:rPr lang="ru-RU" dirty="0">
                <a:solidFill>
                  <a:schemeClr val="bg1"/>
                </a:solidFill>
              </a:rPr>
              <a:t>операции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dirty="0">
                <a:solidFill>
                  <a:schemeClr val="bg1"/>
                </a:solidFill>
              </a:rPr>
              <a:t>Занятия 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проводятся в игровой форме, понятной и интересной детям. С каждым занятием дети всё больше втягиваются в обучающий процесс, но при этом занятия остаются игрой, сохраняя свою </a:t>
            </a:r>
            <a:r>
              <a:rPr lang="ru-RU" dirty="0" smtClean="0">
                <a:solidFill>
                  <a:schemeClr val="bg1"/>
                </a:solidFill>
              </a:rPr>
              <a:t>притягательность Математика </a:t>
            </a:r>
            <a:r>
              <a:rPr lang="ru-RU" dirty="0">
                <a:solidFill>
                  <a:schemeClr val="bg1"/>
                </a:solidFill>
              </a:rPr>
              <a:t>для дошкольников позволит в полной мере раскрыть потенциал ребенка и развить математические способности. Присутствие игровых персонажей на занятии побуждает детей к математической </a:t>
            </a:r>
            <a:r>
              <a:rPr lang="ru-RU" dirty="0" smtClean="0">
                <a:solidFill>
                  <a:schemeClr val="bg1"/>
                </a:solidFill>
              </a:rPr>
              <a:t>деятельности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698" y="2060334"/>
            <a:ext cx="3541666" cy="463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3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детской деятельности в соответствии с ФГОС дошкольного образования формирование математических представлений у детей дошкольного возраста.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2052919"/>
            <a:ext cx="6281161" cy="415391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Игровая деятельность - форма активности ребенка, направленная не на результат, а на процесс действия и способы осуществления и характеризующаяся принятием ребенком условной (в отличие от его реальной жизненной) позиции —игры со строительным материалом (со специально созданным материалом: напольным и настольным строительным материалом, строительными наборами, конструкторами и т. п. ; с природным материалом; с бросовым материалом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26" y="2052919"/>
            <a:ext cx="4294909" cy="422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2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6" y="714418"/>
            <a:ext cx="4443479" cy="592463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0304" y="115910"/>
            <a:ext cx="84505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Использование палочек </a:t>
            </a:r>
            <a:r>
              <a:rPr lang="ru-RU" dirty="0" err="1"/>
              <a:t>Кюизенера</a:t>
            </a:r>
            <a:r>
              <a:rPr lang="ru-RU" dirty="0"/>
              <a:t> для развития логического мышления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81" y="662903"/>
            <a:ext cx="4520753" cy="6027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4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6980" y="452718"/>
            <a:ext cx="8453854" cy="551834"/>
          </a:xfrm>
        </p:spPr>
        <p:txBody>
          <a:bodyPr/>
          <a:lstStyle/>
          <a:p>
            <a:r>
              <a:rPr lang="ru-RU" sz="2000" dirty="0" smtClean="0"/>
              <a:t>игры </a:t>
            </a:r>
            <a:r>
              <a:rPr lang="ru-RU" sz="2000" dirty="0"/>
              <a:t>с блоками </a:t>
            </a:r>
            <a:r>
              <a:rPr lang="ru-RU" sz="2000" dirty="0" err="1"/>
              <a:t>Дьенеша</a:t>
            </a:r>
            <a:endParaRPr lang="ru-RU" sz="20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7" y="1390918"/>
            <a:ext cx="3569972" cy="5166575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027" y="728635"/>
            <a:ext cx="3222607" cy="60466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544" y="1036392"/>
            <a:ext cx="4366206" cy="582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8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611" y="452718"/>
            <a:ext cx="9265223" cy="899564"/>
          </a:xfrm>
        </p:spPr>
        <p:txBody>
          <a:bodyPr/>
          <a:lstStyle/>
          <a:p>
            <a:r>
              <a:rPr lang="ru-RU" sz="2800" dirty="0">
                <a:solidFill>
                  <a:srgbClr val="FF0000"/>
                </a:solidFill>
              </a:rPr>
              <a:t>Наиболее эффективному проведению занятий по математике </a:t>
            </a:r>
            <a:r>
              <a:rPr lang="ru-RU" sz="2800" dirty="0" smtClean="0">
                <a:solidFill>
                  <a:srgbClr val="FF0000"/>
                </a:solidFill>
              </a:rPr>
              <a:t>способствует соблюдение </a:t>
            </a:r>
            <a:r>
              <a:rPr lang="ru-RU" sz="2800" dirty="0">
                <a:solidFill>
                  <a:srgbClr val="FF0000"/>
                </a:solidFill>
              </a:rPr>
              <a:t>следующих условий: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2052918"/>
            <a:ext cx="6142615" cy="444486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 учёт индивидуальных, возрастных психологических особенностей детей</a:t>
            </a:r>
            <a:r>
              <a:rPr lang="ru-RU" dirty="0" smtClean="0">
                <a:solidFill>
                  <a:schemeClr val="bg1"/>
                </a:solidFill>
              </a:rPr>
              <a:t>;</a:t>
            </a:r>
          </a:p>
          <a:p>
            <a:r>
              <a:rPr lang="ru-RU" dirty="0">
                <a:solidFill>
                  <a:schemeClr val="bg1"/>
                </a:solidFill>
              </a:rPr>
              <a:t>создание благоприятной психологической атмосферы и эмоционального настроя (доброжелательный спокойный тон речи воспитателя, создание ситуаций успешности для каждого воспитанника</a:t>
            </a:r>
            <a:r>
              <a:rPr lang="ru-RU" dirty="0" smtClean="0">
                <a:solidFill>
                  <a:schemeClr val="bg1"/>
                </a:solidFill>
              </a:rPr>
              <a:t>);</a:t>
            </a:r>
          </a:p>
          <a:p>
            <a:r>
              <a:rPr lang="ru-RU" dirty="0">
                <a:solidFill>
                  <a:schemeClr val="bg1"/>
                </a:solidFill>
              </a:rPr>
              <a:t> широкое использование игровой мотивации</a:t>
            </a:r>
            <a:r>
              <a:rPr lang="ru-RU" dirty="0" smtClean="0">
                <a:solidFill>
                  <a:schemeClr val="bg1"/>
                </a:solidFill>
              </a:rPr>
              <a:t>;</a:t>
            </a:r>
          </a:p>
          <a:p>
            <a:r>
              <a:rPr lang="ru-RU" dirty="0">
                <a:solidFill>
                  <a:schemeClr val="bg1"/>
                </a:solidFill>
              </a:rPr>
              <a:t> смена и чередование видов деятельности в связи с быстрой утомляемостью и отвлекаемостью детей;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884" y="2031488"/>
            <a:ext cx="3946698" cy="446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2400" dirty="0">
                <a:solidFill>
                  <a:srgbClr val="C00000"/>
                </a:solidFill>
              </a:rPr>
              <a:t>Познавательное развитие ребенка дошкольного возраста как</a:t>
            </a:r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400" dirty="0">
                <a:solidFill>
                  <a:srgbClr val="C00000"/>
                </a:solidFill>
              </a:rPr>
              <a:t>эволюционный процесс проходит несколько стадий: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3" y="2052918"/>
            <a:ext cx="5408324" cy="44448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C00000"/>
                </a:solidFill>
              </a:rPr>
              <a:t>I </a:t>
            </a:r>
            <a:r>
              <a:rPr lang="ru-RU" dirty="0" smtClean="0">
                <a:solidFill>
                  <a:srgbClr val="C00000"/>
                </a:solidFill>
              </a:rPr>
              <a:t>стадия </a:t>
            </a:r>
            <a:r>
              <a:rPr lang="ru-RU" dirty="0">
                <a:solidFill>
                  <a:srgbClr val="C00000"/>
                </a:solidFill>
              </a:rPr>
              <a:t>- Любопытство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Избирательное </a:t>
            </a:r>
            <a:r>
              <a:rPr lang="ru-RU" dirty="0">
                <a:solidFill>
                  <a:schemeClr val="bg1"/>
                </a:solidFill>
              </a:rPr>
              <a:t>отношение к любому предмету, обусловленное </a:t>
            </a:r>
            <a:r>
              <a:rPr lang="ru-RU" dirty="0" smtClean="0">
                <a:solidFill>
                  <a:schemeClr val="bg1"/>
                </a:solidFill>
              </a:rPr>
              <a:t>внешними,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часто </a:t>
            </a:r>
            <a:r>
              <a:rPr lang="ru-RU" dirty="0">
                <a:solidFill>
                  <a:schemeClr val="bg1"/>
                </a:solidFill>
              </a:rPr>
              <a:t>внезапно открывающимися ребенку сторонами и обстоятельствами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на стадии любопытства дошкольник довольствуется </a:t>
            </a:r>
            <a:r>
              <a:rPr lang="ru-RU" dirty="0" smtClean="0">
                <a:solidFill>
                  <a:schemeClr val="bg1"/>
                </a:solidFill>
              </a:rPr>
              <a:t>лишь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первоначальной </a:t>
            </a:r>
            <a:r>
              <a:rPr lang="ru-RU" dirty="0">
                <a:solidFill>
                  <a:schemeClr val="bg1"/>
                </a:solidFill>
              </a:rPr>
              <a:t>ориентировкой, связанной с </a:t>
            </a:r>
            <a:r>
              <a:rPr lang="ru-RU" dirty="0" smtClean="0">
                <a:solidFill>
                  <a:schemeClr val="bg1"/>
                </a:solidFill>
              </a:rPr>
              <a:t>занимательностью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r>
              <a:rPr lang="ru-RU" dirty="0" smtClean="0">
                <a:solidFill>
                  <a:schemeClr val="bg1"/>
                </a:solidFill>
              </a:rPr>
              <a:t>яркостью</a:t>
            </a:r>
            <a:r>
              <a:rPr lang="ru-RU" dirty="0">
                <a:solidFill>
                  <a:schemeClr val="bg1"/>
                </a:solidFill>
              </a:rPr>
              <a:t>, необычностью самого предмета.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745" y="1953491"/>
            <a:ext cx="4253345" cy="42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7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II</a:t>
            </a:r>
            <a:r>
              <a:rPr lang="ru-RU" dirty="0" smtClean="0">
                <a:solidFill>
                  <a:srgbClr val="C00000"/>
                </a:solidFill>
              </a:rPr>
              <a:t>стадия </a:t>
            </a:r>
            <a:r>
              <a:rPr lang="ru-RU" dirty="0">
                <a:solidFill>
                  <a:srgbClr val="C00000"/>
                </a:solidFill>
              </a:rPr>
              <a:t>- Любознательность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5636" y="1288473"/>
            <a:ext cx="5832765" cy="51261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Ценное состояние личности, активное видение </a:t>
            </a:r>
            <a:r>
              <a:rPr lang="ru-RU" sz="2400" dirty="0" smtClean="0">
                <a:solidFill>
                  <a:schemeClr val="bg1"/>
                </a:solidFill>
              </a:rPr>
              <a:t>мира.  </a:t>
            </a:r>
            <a:r>
              <a:rPr lang="ru-RU" sz="2400" dirty="0">
                <a:solidFill>
                  <a:schemeClr val="bg1"/>
                </a:solidFill>
              </a:rPr>
              <a:t>На этой стадии интереса, как </a:t>
            </a:r>
            <a:r>
              <a:rPr lang="ru-RU" sz="2400" dirty="0" smtClean="0">
                <a:solidFill>
                  <a:schemeClr val="bg1"/>
                </a:solidFill>
              </a:rPr>
              <a:t>правило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проявляются </a:t>
            </a:r>
            <a:r>
              <a:rPr lang="ru-RU" sz="2400" dirty="0">
                <a:solidFill>
                  <a:schemeClr val="bg1"/>
                </a:solidFill>
              </a:rPr>
              <a:t>сильные эмоции удивления, радости познания, </a:t>
            </a:r>
            <a:r>
              <a:rPr lang="ru-RU" sz="2400" dirty="0" smtClean="0">
                <a:solidFill>
                  <a:schemeClr val="bg1"/>
                </a:solidFill>
              </a:rPr>
              <a:t>восторга,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удовлетворенности </a:t>
            </a:r>
            <a:r>
              <a:rPr lang="ru-RU" sz="2400" dirty="0">
                <a:solidFill>
                  <a:schemeClr val="bg1"/>
                </a:solidFill>
              </a:rPr>
              <a:t>деятельности. Примерами </a:t>
            </a:r>
            <a:r>
              <a:rPr lang="ru-RU" sz="2400" dirty="0" smtClean="0">
                <a:solidFill>
                  <a:schemeClr val="bg1"/>
                </a:solidFill>
              </a:rPr>
              <a:t>проявления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любознательности </a:t>
            </a:r>
            <a:r>
              <a:rPr lang="ru-RU" sz="2400" dirty="0">
                <a:solidFill>
                  <a:schemeClr val="bg1"/>
                </a:solidFill>
              </a:rPr>
              <a:t>являются детские вопросы: «Почему трава зеленая</a:t>
            </a:r>
            <a:r>
              <a:rPr lang="ru-RU" sz="2400" dirty="0" smtClean="0">
                <a:solidFill>
                  <a:schemeClr val="bg1"/>
                </a:solidFill>
              </a:rPr>
              <a:t>?»,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«</a:t>
            </a:r>
            <a:r>
              <a:rPr lang="ru-RU" sz="2400" dirty="0">
                <a:solidFill>
                  <a:schemeClr val="bg1"/>
                </a:solidFill>
              </a:rPr>
              <a:t>Почему деревья не падают?», «Почему солнце светит?». Для </a:t>
            </a:r>
            <a:r>
              <a:rPr lang="ru-RU" sz="2400" dirty="0" smtClean="0">
                <a:solidFill>
                  <a:schemeClr val="bg1"/>
                </a:solidFill>
              </a:rPr>
              <a:t>развития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детской </a:t>
            </a:r>
            <a:r>
              <a:rPr lang="ru-RU" sz="2400" dirty="0">
                <a:solidFill>
                  <a:schemeClr val="bg1"/>
                </a:solidFill>
              </a:rPr>
              <a:t>любознательности особое значение приобретает </a:t>
            </a:r>
            <a:r>
              <a:rPr lang="ru-RU" sz="2400" dirty="0" smtClean="0">
                <a:solidFill>
                  <a:schemeClr val="bg1"/>
                </a:solidFill>
              </a:rPr>
              <a:t>умение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взрослого </a:t>
            </a:r>
            <a:r>
              <a:rPr lang="ru-RU" dirty="0">
                <a:solidFill>
                  <a:schemeClr val="bg1"/>
                </a:solidFill>
              </a:rPr>
              <a:t>отвечать на подобные вопросы.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16" y="1288473"/>
            <a:ext cx="4599501" cy="512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1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3001" y="268942"/>
            <a:ext cx="8001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«Самое лучшее открытие – то, которое </a:t>
            </a:r>
            <a:r>
              <a:rPr lang="ru-RU" sz="2400" dirty="0" smtClean="0"/>
              <a:t>ребенок делает </a:t>
            </a:r>
            <a:r>
              <a:rPr lang="ru-RU" sz="2400" dirty="0"/>
              <a:t>сам». </a:t>
            </a:r>
            <a:endParaRPr lang="ru-RU" sz="2400" dirty="0" smtClean="0"/>
          </a:p>
          <a:p>
            <a:r>
              <a:rPr lang="ru-RU" sz="2400" dirty="0"/>
              <a:t> </a:t>
            </a:r>
            <a:r>
              <a:rPr lang="ru-RU" sz="2400" dirty="0" smtClean="0"/>
              <a:t>                               Ральф </a:t>
            </a:r>
            <a:r>
              <a:rPr lang="ru-RU" sz="2400" dirty="0"/>
              <a:t>У. </a:t>
            </a:r>
            <a:r>
              <a:rPr lang="ru-RU" sz="2400" dirty="0" err="1"/>
              <a:t>Эмерсон</a:t>
            </a:r>
            <a:endParaRPr lang="ru-RU" sz="2400" dirty="0"/>
          </a:p>
          <a:p>
            <a:endParaRPr lang="ru-RU" sz="2400" dirty="0"/>
          </a:p>
          <a:p>
            <a:pPr algn="r"/>
            <a:r>
              <a:rPr lang="ru-RU" sz="2400" dirty="0"/>
              <a:t>Схема развития любого вида </a:t>
            </a:r>
            <a:r>
              <a:rPr lang="ru-RU" sz="2400" dirty="0" smtClean="0"/>
              <a:t>              деятельности</a:t>
            </a:r>
            <a:r>
              <a:rPr lang="ru-RU" sz="2400" dirty="0"/>
              <a:t>:</a:t>
            </a:r>
          </a:p>
          <a:p>
            <a:pPr algn="r"/>
            <a:r>
              <a:rPr lang="ru-RU" sz="2400" dirty="0"/>
              <a:t>сначала она осуществляется в совместной</a:t>
            </a:r>
          </a:p>
          <a:p>
            <a:pPr algn="r"/>
            <a:r>
              <a:rPr lang="ru-RU" sz="2400" dirty="0"/>
              <a:t>деятельности с взрослыми,</a:t>
            </a:r>
          </a:p>
          <a:p>
            <a:pPr algn="r"/>
            <a:r>
              <a:rPr lang="ru-RU" sz="2400" dirty="0"/>
              <a:t>затем в совместной деятельности со</a:t>
            </a:r>
          </a:p>
          <a:p>
            <a:pPr algn="r"/>
            <a:r>
              <a:rPr lang="ru-RU" sz="2400" dirty="0"/>
              <a:t>сверстниками</a:t>
            </a:r>
          </a:p>
          <a:p>
            <a:pPr algn="r"/>
            <a:r>
              <a:rPr lang="ru-RU" sz="2400" dirty="0"/>
              <a:t>и, наконец, становится самостоятельной</a:t>
            </a:r>
          </a:p>
          <a:p>
            <a:pPr algn="r"/>
            <a:r>
              <a:rPr lang="ru-RU" sz="2400" dirty="0"/>
              <a:t>деятельностью ребёнка.</a:t>
            </a:r>
          </a:p>
          <a:p>
            <a:pPr algn="r"/>
            <a:r>
              <a:rPr lang="ru-RU" sz="2400" dirty="0" smtClean="0"/>
              <a:t>                                                           Л</a:t>
            </a:r>
            <a:r>
              <a:rPr lang="ru-RU" sz="2400" dirty="0"/>
              <a:t>. С. Выготский</a:t>
            </a:r>
          </a:p>
        </p:txBody>
      </p:sp>
    </p:spTree>
    <p:extLst>
      <p:ext uri="{BB962C8B-B14F-4D97-AF65-F5344CB8AC3E}">
        <p14:creationId xmlns:p14="http://schemas.microsoft.com/office/powerpoint/2010/main" val="106511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836" y="452718"/>
            <a:ext cx="9177998" cy="1112846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III</a:t>
            </a:r>
            <a:r>
              <a:rPr lang="ru-RU" sz="3600" dirty="0" smtClean="0">
                <a:solidFill>
                  <a:srgbClr val="FF0000"/>
                </a:solidFill>
              </a:rPr>
              <a:t> Стадия- Познавательный интерес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7528" y="1343891"/>
            <a:ext cx="5333999" cy="51261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Характеризуется повышенной устойчивостью, ясной </a:t>
            </a:r>
            <a:r>
              <a:rPr lang="ru-RU" sz="2400" dirty="0" smtClean="0">
                <a:solidFill>
                  <a:schemeClr val="bg1"/>
                </a:solidFill>
              </a:rPr>
              <a:t>избирательной нацеленностью </a:t>
            </a:r>
            <a:r>
              <a:rPr lang="ru-RU" sz="2400" dirty="0">
                <a:solidFill>
                  <a:schemeClr val="bg1"/>
                </a:solidFill>
              </a:rPr>
              <a:t>на познаваемый предмет, ценной мотивацией, в </a:t>
            </a:r>
            <a:r>
              <a:rPr lang="ru-RU" sz="2400" dirty="0" smtClean="0">
                <a:solidFill>
                  <a:schemeClr val="bg1"/>
                </a:solidFill>
              </a:rPr>
              <a:t>которой главное </a:t>
            </a:r>
            <a:r>
              <a:rPr lang="ru-RU" sz="2400" dirty="0">
                <a:solidFill>
                  <a:schemeClr val="bg1"/>
                </a:solidFill>
              </a:rPr>
              <a:t>место занимают познавательные мотивы. Проявлением </a:t>
            </a:r>
            <a:r>
              <a:rPr lang="ru-RU" sz="2400" dirty="0" smtClean="0">
                <a:solidFill>
                  <a:schemeClr val="bg1"/>
                </a:solidFill>
              </a:rPr>
              <a:t>такого интереса </a:t>
            </a:r>
            <a:r>
              <a:rPr lang="ru-RU" sz="2400" dirty="0">
                <a:solidFill>
                  <a:schemeClr val="bg1"/>
                </a:solidFill>
              </a:rPr>
              <a:t>считают стремление ребенка самостоятельно отвечать </a:t>
            </a:r>
            <a:r>
              <a:rPr lang="ru-RU" sz="2400" dirty="0" smtClean="0">
                <a:solidFill>
                  <a:schemeClr val="bg1"/>
                </a:solidFill>
              </a:rPr>
              <a:t>на поставленные </a:t>
            </a:r>
            <a:r>
              <a:rPr lang="ru-RU" sz="2400" dirty="0">
                <a:solidFill>
                  <a:schemeClr val="bg1"/>
                </a:solidFill>
              </a:rPr>
              <a:t>вопросы, например в </a:t>
            </a:r>
            <a:r>
              <a:rPr lang="ru-RU" sz="2400" dirty="0" smtClean="0">
                <a:solidFill>
                  <a:schemeClr val="bg1"/>
                </a:solidFill>
              </a:rPr>
              <a:t>ходе экспериментирования</a:t>
            </a:r>
            <a:r>
              <a:rPr lang="ru-RU" sz="32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18" y="1343891"/>
            <a:ext cx="4918363" cy="497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2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309" y="452718"/>
            <a:ext cx="9413525" cy="1600200"/>
          </a:xfrm>
        </p:spPr>
        <p:txBody>
          <a:bodyPr/>
          <a:lstStyle/>
          <a:p>
            <a:r>
              <a:rPr lang="ru-RU" sz="3200" dirty="0">
                <a:solidFill>
                  <a:srgbClr val="FF0000"/>
                </a:solidFill>
              </a:rPr>
              <a:t>IV стадия – Познавательная активность, самый высокий </a:t>
            </a:r>
            <a:r>
              <a:rPr lang="ru-RU" sz="3200" dirty="0" smtClean="0">
                <a:solidFill>
                  <a:srgbClr val="FF0000"/>
                </a:solidFill>
              </a:rPr>
              <a:t>уровень познавательного </a:t>
            </a:r>
            <a:r>
              <a:rPr lang="ru-RU" sz="3200" dirty="0">
                <a:solidFill>
                  <a:srgbClr val="FF0000"/>
                </a:solidFill>
              </a:rPr>
              <a:t>развития.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2052918"/>
            <a:ext cx="5832765" cy="5165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выступает как природное проявление интереса ребенка </a:t>
            </a:r>
            <a:r>
              <a:rPr lang="ru-RU" sz="2400" dirty="0" smtClean="0">
                <a:solidFill>
                  <a:schemeClr val="bg1"/>
                </a:solidFill>
              </a:rPr>
              <a:t>к окружающему </a:t>
            </a:r>
            <a:r>
              <a:rPr lang="ru-RU" sz="2400" dirty="0">
                <a:solidFill>
                  <a:schemeClr val="bg1"/>
                </a:solidFill>
              </a:rPr>
              <a:t>миру (внимание и повышенная </a:t>
            </a:r>
            <a:r>
              <a:rPr lang="ru-RU" sz="2400" dirty="0" smtClean="0">
                <a:solidFill>
                  <a:schemeClr val="bg1"/>
                </a:solidFill>
              </a:rPr>
              <a:t>заинтересованность; эмоциональное </a:t>
            </a:r>
            <a:r>
              <a:rPr lang="ru-RU" sz="2400" dirty="0">
                <a:solidFill>
                  <a:schemeClr val="bg1"/>
                </a:solidFill>
              </a:rPr>
              <a:t>отношение</a:t>
            </a:r>
            <a:r>
              <a:rPr lang="ru-RU" sz="2400" dirty="0" smtClean="0">
                <a:solidFill>
                  <a:schemeClr val="bg1"/>
                </a:solidFill>
              </a:rPr>
              <a:t>).  Источником </a:t>
            </a:r>
            <a:r>
              <a:rPr lang="ru-RU" sz="2400" dirty="0">
                <a:solidFill>
                  <a:schemeClr val="bg1"/>
                </a:solidFill>
              </a:rPr>
              <a:t>познавательной </a:t>
            </a:r>
            <a:r>
              <a:rPr lang="ru-RU" sz="2400" dirty="0" smtClean="0">
                <a:solidFill>
                  <a:schemeClr val="bg1"/>
                </a:solidFill>
              </a:rPr>
              <a:t>активности является</a:t>
            </a:r>
            <a:r>
              <a:rPr lang="ru-RU" sz="2400" dirty="0">
                <a:solidFill>
                  <a:schemeClr val="bg1"/>
                </a:solidFill>
              </a:rPr>
              <a:t> </a:t>
            </a:r>
            <a:r>
              <a:rPr lang="ru-RU" sz="2400" dirty="0" smtClean="0">
                <a:solidFill>
                  <a:schemeClr val="bg1"/>
                </a:solidFill>
              </a:rPr>
              <a:t>познавательная потребность</a:t>
            </a:r>
            <a:r>
              <a:rPr lang="ru-RU" sz="2400" dirty="0">
                <a:solidFill>
                  <a:schemeClr val="bg1"/>
                </a:solidFill>
              </a:rPr>
              <a:t>, и процесс удовлетворения этой потребности </a:t>
            </a:r>
            <a:r>
              <a:rPr lang="ru-RU" sz="2400" dirty="0" smtClean="0">
                <a:solidFill>
                  <a:schemeClr val="bg1"/>
                </a:solidFill>
              </a:rPr>
              <a:t>осуществляется как </a:t>
            </a:r>
            <a:r>
              <a:rPr lang="ru-RU" sz="2400" dirty="0">
                <a:solidFill>
                  <a:schemeClr val="bg1"/>
                </a:solidFill>
              </a:rPr>
              <a:t>поиск, направляемый на выявление, </a:t>
            </a:r>
            <a:r>
              <a:rPr lang="ru-RU" sz="2200" dirty="0" smtClean="0">
                <a:solidFill>
                  <a:schemeClr val="bg1"/>
                </a:solidFill>
              </a:rPr>
              <a:t>открытие </a:t>
            </a:r>
            <a:r>
              <a:rPr lang="ru-RU" dirty="0" smtClean="0">
                <a:solidFill>
                  <a:schemeClr val="bg1"/>
                </a:solidFill>
              </a:rPr>
              <a:t>неизвестного </a:t>
            </a:r>
            <a:r>
              <a:rPr lang="ru-RU" dirty="0">
                <a:solidFill>
                  <a:schemeClr val="bg1"/>
                </a:solidFill>
              </a:rPr>
              <a:t>и </a:t>
            </a:r>
            <a:r>
              <a:rPr lang="ru-RU" dirty="0" smtClean="0">
                <a:solidFill>
                  <a:schemeClr val="bg1"/>
                </a:solidFill>
              </a:rPr>
              <a:t>его усвоение.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3090" y="1586346"/>
            <a:ext cx="4717471" cy="471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6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Числа в загадках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6364" y="1149928"/>
            <a:ext cx="9703490" cy="480752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4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Пятерка </a:t>
            </a: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братьев неразлучна, им вместе никогда не скучно</a:t>
            </a:r>
            <a:r>
              <a:rPr lang="ru-RU" sz="2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Они </a:t>
            </a: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работают пером, пилою, ложкой, топором </a:t>
            </a:r>
            <a:r>
              <a:rPr lang="ru-RU" sz="28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i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пальцы)</a:t>
            </a:r>
            <a:endParaRPr lang="ru-RU" sz="2800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пяти братьев одна работа </a:t>
            </a:r>
            <a:r>
              <a:rPr lang="ru-RU" sz="28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(пальцы</a:t>
            </a:r>
            <a:r>
              <a:rPr lang="ru-RU" sz="2800" i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Пять </a:t>
            </a: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ступенек – лесенка, на ступеньках – песенка </a:t>
            </a:r>
            <a:r>
              <a:rPr lang="ru-RU" sz="28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i="1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ноты)</a:t>
            </a:r>
            <a:endParaRPr lang="ru-RU" sz="2800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Твои </a:t>
            </a: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помощники – взгляни - десяток дружных братцев.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Как </a:t>
            </a: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славно жить, когда они работы не боятся </a:t>
            </a:r>
            <a:r>
              <a:rPr lang="ru-RU" sz="28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(пальцы)</a:t>
            </a: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Ёжик вырос в десять раз, получился … </a:t>
            </a:r>
            <a:r>
              <a:rPr lang="ru-RU" sz="28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(дикобраз)</a:t>
            </a: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Проживают в умной книжке хитроумные братишки. 10 их, но братья эти сосчитают все на свете </a:t>
            </a:r>
            <a:r>
              <a:rPr lang="ru-RU" sz="2800" i="1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(цифры)</a:t>
            </a:r>
            <a:r>
              <a:rPr lang="ru-RU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2800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84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417" y="452718"/>
            <a:ext cx="9233417" cy="1223682"/>
          </a:xfrm>
        </p:spPr>
        <p:txBody>
          <a:bodyPr/>
          <a:lstStyle/>
          <a:p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Улучшить концентрацию внимания, увеличить его объем можно при помощи специальных заданий и упражнений. Ведь игра — это любимое занятие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дошкольников.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5" y="1942082"/>
            <a:ext cx="6346064" cy="45377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449" y="1942082"/>
            <a:ext cx="5098606" cy="453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95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3" y="35068"/>
            <a:ext cx="9836726" cy="661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0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5236" y="554183"/>
            <a:ext cx="7065819" cy="55833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</a:rPr>
              <a:t>Развитие познавательных способностей и познавательного </a:t>
            </a:r>
            <a:r>
              <a:rPr lang="ru-RU" sz="2400" dirty="0" smtClean="0">
                <a:solidFill>
                  <a:srgbClr val="FF0000"/>
                </a:solidFill>
              </a:rPr>
              <a:t>интереса дошкольников </a:t>
            </a:r>
            <a:r>
              <a:rPr lang="ru-RU" sz="2400" dirty="0">
                <a:solidFill>
                  <a:srgbClr val="FF0000"/>
                </a:solidFill>
              </a:rPr>
              <a:t>– один из важнейших вопросов воспитания и развития </a:t>
            </a:r>
            <a:r>
              <a:rPr lang="ru-RU" sz="2400" dirty="0" smtClean="0">
                <a:solidFill>
                  <a:srgbClr val="FF0000"/>
                </a:solidFill>
              </a:rPr>
              <a:t>ребенка дошкольного </a:t>
            </a:r>
            <a:r>
              <a:rPr lang="ru-RU" sz="2400" dirty="0">
                <a:solidFill>
                  <a:srgbClr val="FF0000"/>
                </a:solidFill>
              </a:rPr>
              <a:t>возраста. От того, насколько будут развиты у </a:t>
            </a:r>
            <a:r>
              <a:rPr lang="ru-RU" sz="2400" dirty="0" smtClean="0">
                <a:solidFill>
                  <a:srgbClr val="FF0000"/>
                </a:solidFill>
              </a:rPr>
              <a:t>ребенка познавательный </a:t>
            </a:r>
            <a:r>
              <a:rPr lang="ru-RU" sz="2400" dirty="0">
                <a:solidFill>
                  <a:srgbClr val="FF0000"/>
                </a:solidFill>
              </a:rPr>
              <a:t>интерес и познавательные способности, зависит успех </a:t>
            </a:r>
            <a:r>
              <a:rPr lang="ru-RU" sz="2400" dirty="0" smtClean="0">
                <a:solidFill>
                  <a:srgbClr val="FF0000"/>
                </a:solidFill>
              </a:rPr>
              <a:t>его </a:t>
            </a:r>
            <a:r>
              <a:rPr lang="ru-RU" sz="2400" dirty="0">
                <a:solidFill>
                  <a:srgbClr val="FF0000"/>
                </a:solidFill>
              </a:rPr>
              <a:t>развития в целом. Ребенок, которому </a:t>
            </a:r>
            <a:r>
              <a:rPr lang="ru-RU" sz="2400" dirty="0" smtClean="0">
                <a:solidFill>
                  <a:srgbClr val="FF0000"/>
                </a:solidFill>
              </a:rPr>
              <a:t>интересно узнавать </a:t>
            </a:r>
            <a:r>
              <a:rPr lang="ru-RU" sz="2400" dirty="0">
                <a:solidFill>
                  <a:srgbClr val="FF0000"/>
                </a:solidFill>
              </a:rPr>
              <a:t>что-то новое и у которого это получается, всегда будет </a:t>
            </a:r>
            <a:r>
              <a:rPr lang="ru-RU" sz="2400" dirty="0" smtClean="0">
                <a:solidFill>
                  <a:srgbClr val="FF0000"/>
                </a:solidFill>
              </a:rPr>
              <a:t>стремиться узнать </a:t>
            </a:r>
            <a:r>
              <a:rPr lang="ru-RU" sz="2400" dirty="0">
                <a:solidFill>
                  <a:srgbClr val="FF0000"/>
                </a:solidFill>
              </a:rPr>
              <a:t>еще больше – что, конечно, самым положительным образом скажется </a:t>
            </a:r>
            <a:r>
              <a:rPr lang="ru-RU" sz="2400" dirty="0" smtClean="0">
                <a:solidFill>
                  <a:srgbClr val="FF0000"/>
                </a:solidFill>
              </a:rPr>
              <a:t>на его </a:t>
            </a:r>
            <a:r>
              <a:rPr lang="ru-RU" sz="2400" dirty="0">
                <a:solidFill>
                  <a:srgbClr val="FF0000"/>
                </a:solidFill>
              </a:rPr>
              <a:t>умственном развитии.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849" y="1440874"/>
            <a:ext cx="3865418" cy="515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9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1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ФГОС использует термины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19201" y="2299854"/>
            <a:ext cx="2549235" cy="803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Познавательное развитие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03313" y="3503576"/>
            <a:ext cx="266512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Познавательные интересы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03311" y="4868247"/>
            <a:ext cx="2665125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Познавательные действия</a:t>
            </a:r>
            <a:endParaRPr lang="ru-RU" sz="2000" dirty="0">
              <a:solidFill>
                <a:schemeClr val="bg1"/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768436" y="2590800"/>
            <a:ext cx="7342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045528" y="2052918"/>
            <a:ext cx="6004324" cy="1450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>
                <a:solidFill>
                  <a:schemeClr val="bg1"/>
                </a:solidFill>
              </a:rPr>
              <a:t>Это совокупность количественных и </a:t>
            </a:r>
            <a:r>
              <a:rPr lang="ru-RU" sz="1200" dirty="0" smtClean="0">
                <a:solidFill>
                  <a:schemeClr val="bg1"/>
                </a:solidFill>
              </a:rPr>
              <a:t>качественных изменений</a:t>
            </a:r>
            <a:r>
              <a:rPr lang="ru-RU" sz="1200" dirty="0">
                <a:solidFill>
                  <a:schemeClr val="bg1"/>
                </a:solidFill>
              </a:rPr>
              <a:t>, происходящих в познавательных психических процессах, </a:t>
            </a:r>
            <a:r>
              <a:rPr lang="ru-RU" sz="1200" dirty="0" smtClean="0">
                <a:solidFill>
                  <a:schemeClr val="bg1"/>
                </a:solidFill>
              </a:rPr>
              <a:t>в связи с возрастом</a:t>
            </a:r>
            <a:r>
              <a:rPr lang="ru-RU" sz="1200" dirty="0">
                <a:solidFill>
                  <a:schemeClr val="bg1"/>
                </a:solidFill>
              </a:rPr>
              <a:t>, </a:t>
            </a:r>
            <a:r>
              <a:rPr lang="ru-RU" sz="1200" dirty="0" smtClean="0">
                <a:solidFill>
                  <a:schemeClr val="bg1"/>
                </a:solidFill>
              </a:rPr>
              <a:t>под влиянием </a:t>
            </a:r>
            <a:r>
              <a:rPr lang="ru-RU" sz="1200" dirty="0">
                <a:solidFill>
                  <a:schemeClr val="bg1"/>
                </a:solidFill>
              </a:rPr>
              <a:t>среды и собственного опыта ребёнка.</a:t>
            </a:r>
          </a:p>
          <a:p>
            <a:pPr algn="just"/>
            <a:r>
              <a:rPr lang="ru-RU" sz="1200" dirty="0" smtClean="0">
                <a:solidFill>
                  <a:schemeClr val="bg1"/>
                </a:solidFill>
              </a:rPr>
              <a:t>Ядром познавательного </a:t>
            </a:r>
            <a:r>
              <a:rPr lang="ru-RU" sz="1200" dirty="0">
                <a:solidFill>
                  <a:schemeClr val="bg1"/>
                </a:solidFill>
              </a:rPr>
              <a:t>развития является развитие </a:t>
            </a:r>
            <a:r>
              <a:rPr lang="ru-RU" sz="1200" dirty="0" smtClean="0">
                <a:solidFill>
                  <a:schemeClr val="bg1"/>
                </a:solidFill>
              </a:rPr>
              <a:t>умственных способностей</a:t>
            </a:r>
            <a:r>
              <a:rPr lang="ru-RU" sz="120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11" name="Прямая соединительная линия 10"/>
          <p:cNvCxnSpPr>
            <a:stCxn id="8" idx="3"/>
          </p:cNvCxnSpPr>
          <p:nvPr/>
        </p:nvCxnSpPr>
        <p:spPr>
          <a:xfrm flipV="1">
            <a:off x="3768437" y="3948545"/>
            <a:ext cx="734290" cy="122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4045529" y="3544735"/>
            <a:ext cx="6004323" cy="9934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</a:rPr>
              <a:t>Стремление </a:t>
            </a:r>
            <a:r>
              <a:rPr lang="ru-RU" sz="1400" dirty="0" smtClean="0">
                <a:solidFill>
                  <a:schemeClr val="bg1"/>
                </a:solidFill>
              </a:rPr>
              <a:t>ребёнка познавать </a:t>
            </a:r>
            <a:r>
              <a:rPr lang="ru-RU" sz="1400" dirty="0">
                <a:solidFill>
                  <a:schemeClr val="bg1"/>
                </a:solidFill>
              </a:rPr>
              <a:t>новое, выяснять непонятное о качествах, свойствах </a:t>
            </a:r>
            <a:r>
              <a:rPr lang="ru-RU" sz="1400" dirty="0" smtClean="0">
                <a:solidFill>
                  <a:schemeClr val="bg1"/>
                </a:solidFill>
              </a:rPr>
              <a:t>предметов, явлений </a:t>
            </a:r>
            <a:r>
              <a:rPr lang="ru-RU" sz="1400" dirty="0">
                <a:solidFill>
                  <a:schemeClr val="bg1"/>
                </a:solidFill>
              </a:rPr>
              <a:t>действительности и желании </a:t>
            </a:r>
            <a:r>
              <a:rPr lang="ru-RU" sz="1400" dirty="0" smtClean="0">
                <a:solidFill>
                  <a:schemeClr val="bg1"/>
                </a:solidFill>
              </a:rPr>
              <a:t>вникнуть  в их сущность</a:t>
            </a:r>
            <a:endParaRPr lang="ru-RU" sz="1400" dirty="0">
              <a:solidFill>
                <a:schemeClr val="bg1"/>
              </a:solidFill>
            </a:endParaRPr>
          </a:p>
        </p:txBody>
      </p:sp>
      <p:cxnSp>
        <p:nvCxnSpPr>
          <p:cNvPr id="15" name="Прямая соединительная линия 14"/>
          <p:cNvCxnSpPr>
            <a:stCxn id="9" idx="3"/>
          </p:cNvCxnSpPr>
          <p:nvPr/>
        </p:nvCxnSpPr>
        <p:spPr>
          <a:xfrm>
            <a:off x="3768436" y="5325447"/>
            <a:ext cx="610217" cy="224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4045529" y="4644937"/>
            <a:ext cx="6004324" cy="1367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bg1"/>
                </a:solidFill>
              </a:rPr>
              <a:t>Активность </a:t>
            </a:r>
            <a:r>
              <a:rPr lang="ru-RU" sz="1200" dirty="0" smtClean="0">
                <a:solidFill>
                  <a:schemeClr val="bg1"/>
                </a:solidFill>
              </a:rPr>
              <a:t>детей, при помощи которой ,дети стремятся получить новый опыт. При </a:t>
            </a:r>
            <a:r>
              <a:rPr lang="ru-RU" sz="1200" dirty="0">
                <a:solidFill>
                  <a:schemeClr val="bg1"/>
                </a:solidFill>
              </a:rPr>
              <a:t>этом развивается внутренняя целеустремлённость и </a:t>
            </a:r>
            <a:r>
              <a:rPr lang="ru-RU" sz="1200" dirty="0" smtClean="0">
                <a:solidFill>
                  <a:schemeClr val="bg1"/>
                </a:solidFill>
              </a:rPr>
              <a:t>формируется постоянная </a:t>
            </a:r>
            <a:r>
              <a:rPr lang="ru-RU" sz="1200" dirty="0">
                <a:solidFill>
                  <a:schemeClr val="bg1"/>
                </a:solidFill>
              </a:rPr>
              <a:t>потребность использовать разные способы действий </a:t>
            </a:r>
            <a:r>
              <a:rPr lang="ru-RU" sz="1200" dirty="0" smtClean="0">
                <a:solidFill>
                  <a:schemeClr val="bg1"/>
                </a:solidFill>
              </a:rPr>
              <a:t>для накопления</a:t>
            </a:r>
            <a:r>
              <a:rPr lang="ru-RU" sz="1200" dirty="0">
                <a:solidFill>
                  <a:schemeClr val="bg1"/>
                </a:solidFill>
              </a:rPr>
              <a:t>, расширения знаний и кругозора</a:t>
            </a:r>
            <a:r>
              <a:rPr lang="ru-RU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396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" y="1039091"/>
            <a:ext cx="4192732" cy="55903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89" y="980208"/>
            <a:ext cx="3943057" cy="570460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92582" y="235527"/>
            <a:ext cx="61514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Активность детей, при помощи которой ,дети стремятся получить новый </a:t>
            </a:r>
            <a:r>
              <a:rPr lang="ru-RU" dirty="0" smtClean="0">
                <a:solidFill>
                  <a:srgbClr val="C00000"/>
                </a:solidFill>
              </a:rPr>
              <a:t>опыт.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08" y="1039091"/>
            <a:ext cx="3635381" cy="564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6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452718"/>
            <a:ext cx="4516582" cy="959227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Цель: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3152" y="1914361"/>
            <a:ext cx="6910307" cy="369306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800" dirty="0">
                <a:solidFill>
                  <a:srgbClr val="FFFF00"/>
                </a:solidFill>
              </a:rPr>
              <a:t>Развитие познавательных </a:t>
            </a:r>
            <a:r>
              <a:rPr lang="ru-RU" sz="2800" dirty="0" smtClean="0">
                <a:solidFill>
                  <a:srgbClr val="FFFF00"/>
                </a:solidFill>
              </a:rPr>
              <a:t>интересов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FFFF00"/>
                </a:solidFill>
              </a:rPr>
              <a:t> </a:t>
            </a:r>
            <a:r>
              <a:rPr lang="ru-RU" sz="2800" dirty="0">
                <a:solidFill>
                  <a:srgbClr val="FFFF00"/>
                </a:solidFill>
              </a:rPr>
              <a:t>и </a:t>
            </a:r>
            <a:r>
              <a:rPr lang="ru-RU" sz="2800" dirty="0" smtClean="0">
                <a:solidFill>
                  <a:srgbClr val="FFFF00"/>
                </a:solidFill>
              </a:rPr>
              <a:t>познавательных способностей </a:t>
            </a:r>
            <a:r>
              <a:rPr lang="ru-RU" sz="2800" dirty="0">
                <a:solidFill>
                  <a:srgbClr val="FFFF00"/>
                </a:solidFill>
              </a:rPr>
              <a:t>детей, </a:t>
            </a:r>
            <a:endParaRPr lang="ru-RU" sz="28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rgbClr val="FFFF00"/>
                </a:solidFill>
              </a:rPr>
              <a:t>которые </a:t>
            </a:r>
            <a:r>
              <a:rPr lang="ru-RU" sz="2800" dirty="0">
                <a:solidFill>
                  <a:srgbClr val="FFFF00"/>
                </a:solidFill>
              </a:rPr>
              <a:t>можно подразделить на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FFFF00"/>
                </a:solidFill>
              </a:rPr>
              <a:t>сенсорные, </a:t>
            </a:r>
            <a:endParaRPr lang="ru-RU" sz="28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sz="2800" dirty="0" smtClean="0">
                <a:solidFill>
                  <a:srgbClr val="FFFF00"/>
                </a:solidFill>
              </a:rPr>
              <a:t>интеллектуально-познавательные 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FFFF00"/>
                </a:solidFill>
              </a:rPr>
              <a:t>и</a:t>
            </a:r>
            <a:endParaRPr lang="ru-RU" sz="28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sz="2800" dirty="0">
                <a:solidFill>
                  <a:srgbClr val="FFFF00"/>
                </a:solidFill>
              </a:rPr>
              <a:t>интеллектуально-творческие.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541" y="793377"/>
            <a:ext cx="4182035" cy="531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8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Сущность познавательного развития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13" y="3966882"/>
            <a:ext cx="3325251" cy="2281518"/>
          </a:xfrm>
        </p:spPr>
      </p:pic>
      <p:sp>
        <p:nvSpPr>
          <p:cNvPr id="4" name="Овал 3"/>
          <p:cNvSpPr/>
          <p:nvPr/>
        </p:nvSpPr>
        <p:spPr>
          <a:xfrm>
            <a:off x="180109" y="4502523"/>
            <a:ext cx="2599605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Воображение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6" name="Прямая со стрелкой 5"/>
          <p:cNvCxnSpPr>
            <a:endCxn id="7" idx="4"/>
          </p:cNvCxnSpPr>
          <p:nvPr/>
        </p:nvCxnSpPr>
        <p:spPr>
          <a:xfrm flipH="1" flipV="1">
            <a:off x="3274359" y="3238500"/>
            <a:ext cx="814651" cy="903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/>
          <p:cNvSpPr/>
          <p:nvPr/>
        </p:nvSpPr>
        <p:spPr>
          <a:xfrm>
            <a:off x="1627093" y="2203077"/>
            <a:ext cx="3294531" cy="10354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Любознательность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4" name="Прямая со стрелкой 13"/>
          <p:cNvCxnSpPr>
            <a:stCxn id="8" idx="3"/>
          </p:cNvCxnSpPr>
          <p:nvPr/>
        </p:nvCxnSpPr>
        <p:spPr>
          <a:xfrm flipV="1">
            <a:off x="6104964" y="3238501"/>
            <a:ext cx="416860" cy="1869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5524827" y="2781300"/>
            <a:ext cx="305631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Познавательные действия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6225988" y="4502523"/>
            <a:ext cx="1653988" cy="567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7879976" y="4045323"/>
            <a:ext cx="314661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Первичные представления о себе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21" name="Прямая со стрелкой 20"/>
          <p:cNvCxnSpPr>
            <a:stCxn id="8" idx="3"/>
          </p:cNvCxnSpPr>
          <p:nvPr/>
        </p:nvCxnSpPr>
        <p:spPr>
          <a:xfrm>
            <a:off x="6104964" y="5107641"/>
            <a:ext cx="1775012" cy="6208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7666737" y="5334000"/>
            <a:ext cx="3117804" cy="11474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Первичные представления о планете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17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FF0000"/>
                </a:solidFill>
              </a:rPr>
              <a:t>В соответствии ФГОС в рамках образовательной области Познавательное развитие предполагает развитие интересов </a:t>
            </a:r>
            <a:r>
              <a:rPr lang="ru-RU" sz="2800" dirty="0" smtClean="0">
                <a:solidFill>
                  <a:srgbClr val="FF0000"/>
                </a:solidFill>
              </a:rPr>
              <a:t>детей.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9091" y="1981200"/>
            <a:ext cx="5971309" cy="4073237"/>
          </a:xfrm>
        </p:spPr>
        <p:txBody>
          <a:bodyPr>
            <a:normAutofit fontScale="77500" lnSpcReduction="20000"/>
          </a:bodyPr>
          <a:lstStyle/>
          <a:p>
            <a:pPr lvl="1"/>
            <a:r>
              <a:rPr lang="ru-RU" sz="2400" dirty="0">
                <a:solidFill>
                  <a:schemeClr val="bg1"/>
                </a:solidFill>
              </a:rPr>
              <a:t> любознательности и познавательной мотивации</a:t>
            </a:r>
            <a:r>
              <a:rPr lang="ru-RU" sz="2400" dirty="0" smtClean="0">
                <a:solidFill>
                  <a:schemeClr val="bg1"/>
                </a:solidFill>
              </a:rPr>
              <a:t>;</a:t>
            </a:r>
          </a:p>
          <a:p>
            <a:pPr lvl="1"/>
            <a:r>
              <a:rPr lang="ru-RU" sz="2400" dirty="0">
                <a:solidFill>
                  <a:schemeClr val="bg1"/>
                </a:solidFill>
              </a:rPr>
              <a:t>формирование познавательных </a:t>
            </a:r>
            <a:r>
              <a:rPr lang="ru-RU" sz="2400" dirty="0" smtClean="0">
                <a:solidFill>
                  <a:schemeClr val="bg1"/>
                </a:solidFill>
              </a:rPr>
              <a:t>действий;</a:t>
            </a:r>
          </a:p>
          <a:p>
            <a:pPr lvl="1"/>
            <a:r>
              <a:rPr lang="ru-RU" sz="2400" dirty="0">
                <a:solidFill>
                  <a:schemeClr val="bg1"/>
                </a:solidFill>
              </a:rPr>
              <a:t>развитие воображения и творческой активности</a:t>
            </a:r>
            <a:r>
              <a:rPr lang="ru-RU" sz="2400" dirty="0" smtClean="0">
                <a:solidFill>
                  <a:schemeClr val="bg1"/>
                </a:solidFill>
              </a:rPr>
              <a:t>;</a:t>
            </a:r>
          </a:p>
          <a:p>
            <a:pPr lvl="1"/>
            <a:r>
              <a:rPr lang="ru-RU" sz="2400" dirty="0">
                <a:solidFill>
                  <a:schemeClr val="bg1"/>
                </a:solidFill>
              </a:rPr>
              <a:t>формирование первичных представлений о себе, других людях, </a:t>
            </a:r>
            <a:endParaRPr lang="ru-RU" sz="2400" dirty="0" smtClean="0">
              <a:solidFill>
                <a:schemeClr val="bg1"/>
              </a:solidFill>
            </a:endParaRPr>
          </a:p>
          <a:p>
            <a:pPr lvl="1"/>
            <a:r>
              <a:rPr lang="ru-RU" sz="2400" dirty="0">
                <a:solidFill>
                  <a:schemeClr val="bg1"/>
                </a:solidFill>
              </a:rPr>
              <a:t> объектах окружающего мира, о свойствах и отношениях объектов окружающего мира (форме, цвете, размере, материале, звучании, ритме, темпе, количестве, числе, части и целом, пространстве и </a:t>
            </a:r>
            <a:r>
              <a:rPr lang="ru-RU" sz="2400" dirty="0" smtClean="0">
                <a:solidFill>
                  <a:schemeClr val="bg1"/>
                </a:solidFill>
              </a:rPr>
              <a:t>времени</a:t>
            </a:r>
            <a:r>
              <a:rPr lang="ru-RU" sz="2400" dirty="0">
                <a:solidFill>
                  <a:schemeClr val="bg1"/>
                </a:solidFill>
              </a:rPr>
              <a:t>.</a:t>
            </a:r>
          </a:p>
          <a:p>
            <a:pPr lvl="1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47" y="1482436"/>
            <a:ext cx="4253344" cy="489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1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FF0000"/>
                </a:solidFill>
              </a:rPr>
              <a:t>Задачи образовательной деятельности детей</a:t>
            </a:r>
            <a:br>
              <a:rPr lang="ru-RU" sz="2800" dirty="0">
                <a:solidFill>
                  <a:srgbClr val="FF0000"/>
                </a:solidFill>
              </a:rPr>
            </a:br>
            <a:r>
              <a:rPr lang="ru-RU" sz="2800" dirty="0">
                <a:solidFill>
                  <a:srgbClr val="FF0000"/>
                </a:solidFill>
              </a:rPr>
              <a:t>разного возраста в области </a:t>
            </a:r>
            <a:r>
              <a:rPr lang="ru-RU" sz="2800" dirty="0" smtClean="0">
                <a:solidFill>
                  <a:srgbClr val="FF0000"/>
                </a:solidFill>
              </a:rPr>
              <a:t>познавательного развития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51709" y="2369127"/>
            <a:ext cx="1620982" cy="9144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Младший возраст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3163888" y="2606350"/>
            <a:ext cx="609600" cy="566770"/>
          </a:xfrm>
          <a:prstGeom prst="rightArrow">
            <a:avLst>
              <a:gd name="adj1" fmla="val 50000"/>
              <a:gd name="adj2" fmla="val 42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709267" y="2202871"/>
            <a:ext cx="3851564" cy="13968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/>
              <a:t> </a:t>
            </a:r>
            <a:r>
              <a:rPr lang="ru-RU" sz="1200" dirty="0" smtClean="0">
                <a:solidFill>
                  <a:srgbClr val="C00000"/>
                </a:solidFill>
              </a:rPr>
              <a:t>педагоги поддерживают </a:t>
            </a:r>
            <a:r>
              <a:rPr lang="ru-RU" sz="1200" dirty="0">
                <a:solidFill>
                  <a:srgbClr val="C00000"/>
                </a:solidFill>
              </a:rPr>
              <a:t>детское </a:t>
            </a:r>
            <a:r>
              <a:rPr lang="ru-RU" sz="1200" dirty="0" smtClean="0">
                <a:solidFill>
                  <a:srgbClr val="C00000"/>
                </a:solidFill>
              </a:rPr>
              <a:t>любопытство, развивают </a:t>
            </a:r>
            <a:r>
              <a:rPr lang="ru-RU" sz="1200" dirty="0">
                <a:solidFill>
                  <a:srgbClr val="C00000"/>
                </a:solidFill>
              </a:rPr>
              <a:t>интерес к совместному со взрослыми и </a:t>
            </a:r>
            <a:r>
              <a:rPr lang="ru-RU" sz="1200" dirty="0" smtClean="0">
                <a:solidFill>
                  <a:srgbClr val="C00000"/>
                </a:solidFill>
              </a:rPr>
              <a:t>самостоятельному познанию</a:t>
            </a:r>
            <a:r>
              <a:rPr lang="ru-RU" sz="12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51709" y="3599736"/>
            <a:ext cx="1620982" cy="972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Средний возраст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3621088" y="4063008"/>
            <a:ext cx="304801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3172691" y="4085868"/>
            <a:ext cx="448397" cy="4861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 flipH="1">
            <a:off x="3607027" y="3526426"/>
            <a:ext cx="3953803" cy="13642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C00000"/>
                </a:solidFill>
              </a:rPr>
              <a:t>развивают </a:t>
            </a:r>
            <a:r>
              <a:rPr lang="ru-RU" sz="1200" dirty="0" smtClean="0">
                <a:solidFill>
                  <a:srgbClr val="C00000"/>
                </a:solidFill>
              </a:rPr>
              <a:t>целенаправленное восприятие</a:t>
            </a:r>
            <a:r>
              <a:rPr lang="ru-RU" sz="1200" dirty="0">
                <a:solidFill>
                  <a:srgbClr val="C00000"/>
                </a:solidFill>
              </a:rPr>
              <a:t>, и поощряют</a:t>
            </a:r>
          </a:p>
          <a:p>
            <a:r>
              <a:rPr lang="ru-RU" sz="1200" dirty="0">
                <a:solidFill>
                  <a:srgbClr val="C00000"/>
                </a:solidFill>
              </a:rPr>
              <a:t>самостоятельное обследование окружающих предметов</a:t>
            </a:r>
            <a:r>
              <a:rPr lang="ru-RU" sz="1200" dirty="0"/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51709" y="4771670"/>
            <a:ext cx="1620982" cy="955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rgbClr val="C00000"/>
                </a:solidFill>
              </a:rPr>
              <a:t>Старш</a:t>
            </a:r>
            <a:r>
              <a:rPr lang="ru-RU" dirty="0" smtClean="0">
                <a:solidFill>
                  <a:srgbClr val="C00000"/>
                </a:solidFill>
              </a:rPr>
              <a:t>, </a:t>
            </a:r>
            <a:r>
              <a:rPr lang="ru-RU" dirty="0" err="1" smtClean="0">
                <a:solidFill>
                  <a:srgbClr val="C00000"/>
                </a:solidFill>
              </a:rPr>
              <a:t>подг</a:t>
            </a:r>
            <a:r>
              <a:rPr lang="ru-RU" dirty="0" smtClean="0">
                <a:solidFill>
                  <a:srgbClr val="C00000"/>
                </a:solidFill>
              </a:rPr>
              <a:t> возраст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3172691" y="5058132"/>
            <a:ext cx="434337" cy="5203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445895" y="4695469"/>
            <a:ext cx="3301269" cy="1357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 </a:t>
            </a:r>
            <a:r>
              <a:rPr lang="ru-RU" sz="1400" dirty="0">
                <a:solidFill>
                  <a:srgbClr val="C00000"/>
                </a:solidFill>
              </a:rPr>
              <a:t>развивается интерес к </a:t>
            </a:r>
            <a:r>
              <a:rPr lang="ru-RU" sz="1400" dirty="0" smtClean="0">
                <a:solidFill>
                  <a:srgbClr val="C00000"/>
                </a:solidFill>
              </a:rPr>
              <a:t>самостоятельному познанию объектов окружающего </a:t>
            </a:r>
            <a:r>
              <a:rPr lang="ru-RU" sz="1400" dirty="0">
                <a:solidFill>
                  <a:srgbClr val="C00000"/>
                </a:solidFill>
              </a:rPr>
              <a:t>мира</a:t>
            </a:r>
            <a:r>
              <a:rPr lang="ru-RU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178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dirty="0">
                <a:solidFill>
                  <a:srgbClr val="C00000"/>
                </a:solidFill>
              </a:rPr>
              <a:t>В Государственном образовательном стандарте обозначены </a:t>
            </a:r>
            <a:r>
              <a:rPr lang="ru-RU" sz="1800" dirty="0" smtClean="0">
                <a:solidFill>
                  <a:srgbClr val="C00000"/>
                </a:solidFill>
              </a:rPr>
              <a:t>целевые ориентиры</a:t>
            </a:r>
            <a:r>
              <a:rPr lang="ru-RU" sz="1800" dirty="0">
                <a:solidFill>
                  <a:srgbClr val="C00000"/>
                </a:solidFill>
              </a:rPr>
              <a:t>, к которым мы с Вами должны подвести </a:t>
            </a:r>
            <a:r>
              <a:rPr lang="ru-RU" sz="1800" dirty="0" smtClean="0">
                <a:solidFill>
                  <a:srgbClr val="C00000"/>
                </a:solidFill>
              </a:rPr>
              <a:t>наших воспитанников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9492" y="2535381"/>
            <a:ext cx="569421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C00000"/>
                </a:solidFill>
              </a:rPr>
              <a:t>Любознательность.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C00000"/>
                </a:solidFill>
              </a:rPr>
              <a:t>Уверенность </a:t>
            </a:r>
            <a:r>
              <a:rPr lang="ru-RU" dirty="0">
                <a:solidFill>
                  <a:srgbClr val="C00000"/>
                </a:solidFill>
              </a:rPr>
              <a:t>в своих силах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Положительное отношение к себе и другим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Инициативность и самостоятельность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Активное взаимодействие со сверстниками и </a:t>
            </a:r>
            <a:r>
              <a:rPr lang="ru-RU" dirty="0" smtClean="0">
                <a:solidFill>
                  <a:srgbClr val="C00000"/>
                </a:solidFill>
              </a:rPr>
              <a:t>взрослыми.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C00000"/>
                </a:solidFill>
              </a:rPr>
              <a:t>Способность </a:t>
            </a:r>
            <a:r>
              <a:rPr lang="ru-RU" dirty="0">
                <a:solidFill>
                  <a:srgbClr val="C00000"/>
                </a:solidFill>
              </a:rPr>
              <a:t>ребенка к фантазии, творчеству, воображению</a:t>
            </a:r>
            <a:r>
              <a:rPr lang="ru-RU" dirty="0" smtClean="0">
                <a:solidFill>
                  <a:srgbClr val="C00000"/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Способность к волевым усилиям и принятию самостоятельных решений.</a:t>
            </a:r>
          </a:p>
        </p:txBody>
      </p:sp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471" y="2663333"/>
            <a:ext cx="3388551" cy="3693502"/>
          </a:xfr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18" y="1468582"/>
            <a:ext cx="3749387" cy="399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7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808</TotalTime>
  <Words>1121</Words>
  <Application>Microsoft Office PowerPoint</Application>
  <PresentationFormat>Широкоэкранный</PresentationFormat>
  <Paragraphs>107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Century Gothic</vt:lpstr>
      <vt:lpstr>Times New Roman</vt:lpstr>
      <vt:lpstr>Wingdings</vt:lpstr>
      <vt:lpstr>Wingdings 3</vt:lpstr>
      <vt:lpstr>Ион</vt:lpstr>
      <vt:lpstr>Презентация PowerPoint</vt:lpstr>
      <vt:lpstr>Презентация PowerPoint</vt:lpstr>
      <vt:lpstr>ФГОС использует термины</vt:lpstr>
      <vt:lpstr>Презентация PowerPoint</vt:lpstr>
      <vt:lpstr>Цель:</vt:lpstr>
      <vt:lpstr>Сущность познавательного развития</vt:lpstr>
      <vt:lpstr>В соответствии ФГОС в рамках образовательной области Познавательное развитие предполагает развитие интересов детей.</vt:lpstr>
      <vt:lpstr>Задачи образовательной деятельности детей разного возраста в области познавательного развития</vt:lpstr>
      <vt:lpstr>В Государственном образовательном стандарте обозначены целевые ориентиры, к которым мы с Вами должны подвести наших воспитанников.</vt:lpstr>
      <vt:lpstr>В процессе формирования элементарных математических представлений у дошкольников педагог использует разнообразные методы обучения и умственного воспитания</vt:lpstr>
      <vt:lpstr>Методы организации и осуществления учебно-познавательной деятельности</vt:lpstr>
      <vt:lpstr>Особенности наглядного метода: демонстрационный и раздаточный; сюжетный и бессюжетный; объемный и плоскостной; специально-счетный (счетные палочки, счеты и др.)</vt:lpstr>
      <vt:lpstr>Особенности словесного метода Вся работа построена на диалоге воспитатель — ребенок. Требования к речи воспитателя: эмоциональная; грамотная; доступная; четкая; приветливая.</vt:lpstr>
      <vt:lpstr>Виды детской деятельности в соответствии с ФГОС дошкольного образования формирование математических представлений у детей дошкольного возраста.</vt:lpstr>
      <vt:lpstr>Презентация PowerPoint</vt:lpstr>
      <vt:lpstr>игры с блоками Дьенеша</vt:lpstr>
      <vt:lpstr>Наиболее эффективному проведению занятий по математике способствует соблюдение следующих условий:</vt:lpstr>
      <vt:lpstr>Познавательное развитие ребенка дошкольного возраста как эволюционный процесс проходит несколько стадий:</vt:lpstr>
      <vt:lpstr>IIстадия - Любознательность </vt:lpstr>
      <vt:lpstr>III Стадия- Познавательный интерес</vt:lpstr>
      <vt:lpstr>IV стадия – Познавательная активность, самый высокий уровень познавательного развития.</vt:lpstr>
      <vt:lpstr>Числа в загадках</vt:lpstr>
      <vt:lpstr>Улучшить концентрацию внимания, увеличить его объем можно при помощи специальных заданий и упражнений. Ведь игра — это любимое занятие дошкольников. 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49</cp:revision>
  <dcterms:created xsi:type="dcterms:W3CDTF">2021-03-08T09:23:04Z</dcterms:created>
  <dcterms:modified xsi:type="dcterms:W3CDTF">2021-04-04T07:12:07Z</dcterms:modified>
</cp:coreProperties>
</file>