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96" r:id="rId3"/>
    <p:sldId id="295"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392809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336111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127717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95722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344850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FCA4A06-B8CD-47E3-B2BD-EBD2CF0018BF}" type="datetimeFigureOut">
              <a:rPr lang="ru-RU" smtClean="0"/>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225557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FCA4A06-B8CD-47E3-B2BD-EBD2CF0018BF}" type="datetimeFigureOut">
              <a:rPr lang="ru-RU" smtClean="0"/>
              <a:t>10.02.2022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384264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FCA4A06-B8CD-47E3-B2BD-EBD2CF0018BF}" type="datetimeFigureOut">
              <a:rPr lang="ru-RU" smtClean="0"/>
              <a:t>10.02.2022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66652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CA4A06-B8CD-47E3-B2BD-EBD2CF0018BF}" type="datetimeFigureOut">
              <a:rPr lang="ru-RU" smtClean="0"/>
              <a:t>10.02.2022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148964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FCA4A06-B8CD-47E3-B2BD-EBD2CF0018BF}" type="datetimeFigureOut">
              <a:rPr lang="ru-RU" smtClean="0"/>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397547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FCA4A06-B8CD-47E3-B2BD-EBD2CF0018BF}" type="datetimeFigureOut">
              <a:rPr lang="ru-RU" smtClean="0"/>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8E27B-FB04-4079-8E3C-2929952434EB}" type="slidenum">
              <a:rPr lang="ru-RU" smtClean="0"/>
              <a:t>‹#›</a:t>
            </a:fld>
            <a:endParaRPr lang="ru-RU"/>
          </a:p>
        </p:txBody>
      </p:sp>
    </p:spTree>
    <p:extLst>
      <p:ext uri="{BB962C8B-B14F-4D97-AF65-F5344CB8AC3E}">
        <p14:creationId xmlns:p14="http://schemas.microsoft.com/office/powerpoint/2010/main" val="56901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A4A06-B8CD-47E3-B2BD-EBD2CF0018BF}" type="datetimeFigureOut">
              <a:rPr lang="ru-RU" smtClean="0"/>
              <a:t>10.02.2022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8E27B-FB04-4079-8E3C-2929952434EB}" type="slidenum">
              <a:rPr lang="ru-RU" smtClean="0"/>
              <a:t>‹#›</a:t>
            </a:fld>
            <a:endParaRPr lang="ru-RU"/>
          </a:p>
        </p:txBody>
      </p:sp>
    </p:spTree>
    <p:extLst>
      <p:ext uri="{BB962C8B-B14F-4D97-AF65-F5344CB8AC3E}">
        <p14:creationId xmlns:p14="http://schemas.microsoft.com/office/powerpoint/2010/main" val="2303804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8FBE18-3229-4D58-A4C2-88D91E8C4494}"/>
              </a:ext>
            </a:extLst>
          </p:cNvPr>
          <p:cNvSpPr>
            <a:spLocks noGrp="1"/>
          </p:cNvSpPr>
          <p:nvPr>
            <p:ph type="title"/>
          </p:nvPr>
        </p:nvSpPr>
        <p:spPr>
          <a:xfrm>
            <a:off x="609600" y="274637"/>
            <a:ext cx="10972800" cy="6256791"/>
          </a:xfrm>
        </p:spPr>
        <p:txBody>
          <a:bodyPr/>
          <a:lstStyle/>
          <a:p>
            <a:r>
              <a:rPr lang="ru-RU" b="1" dirty="0">
                <a:ln w="22225">
                  <a:solidFill>
                    <a:schemeClr val="accent2">
                      <a:lumMod val="75000"/>
                    </a:schemeClr>
                  </a:solidFill>
                  <a:prstDash val="solid"/>
                </a:ln>
                <a:solidFill>
                  <a:schemeClr val="accent2">
                    <a:lumMod val="40000"/>
                    <a:lumOff val="60000"/>
                  </a:schemeClr>
                </a:solidFill>
              </a:rPr>
              <a:t>Уполномоченный по охране труда</a:t>
            </a:r>
            <a:r>
              <a:rPr lang="ru-RU" b="1" dirty="0"/>
              <a:t/>
            </a:r>
            <a:br>
              <a:rPr lang="ru-RU" b="1" dirty="0"/>
            </a:br>
            <a:r>
              <a:rPr lang="ru-RU" b="1" dirty="0"/>
              <a:t/>
            </a:r>
            <a:br>
              <a:rPr lang="ru-RU" b="1" dirty="0"/>
            </a:br>
            <a:endParaRPr lang="ru-RU" sz="4000" b="1" dirty="0">
              <a:ln w="22225">
                <a:solidFill>
                  <a:schemeClr val="accent1">
                    <a:lumMod val="75000"/>
                  </a:schemeClr>
                </a:solidFill>
                <a:prstDash val="solid"/>
              </a:ln>
            </a:endParaRPr>
          </a:p>
        </p:txBody>
      </p:sp>
    </p:spTree>
    <p:extLst>
      <p:ext uri="{BB962C8B-B14F-4D97-AF65-F5344CB8AC3E}">
        <p14:creationId xmlns:p14="http://schemas.microsoft.com/office/powerpoint/2010/main" val="387409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7"/>
            <a:ext cx="10972800" cy="6244915"/>
          </a:xfrm>
        </p:spPr>
        <p:txBody>
          <a:bodyPr>
            <a:normAutofit/>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Уполномоченный должен</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Участвовать в разработке мероприятий коллективного договора и соглашения по охране труда.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Информировать работников образовательной организации о выявленных нарушениях требований безопасности, состояния условий и охраны труда и принятых мерах по их устранению.</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Принимать участие в работе комиссий по приемке учебных, учебно-производственных и опытных участков образовательной организации к новому учебному году.                        .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sz="2800" dirty="0"/>
          </a:p>
        </p:txBody>
      </p:sp>
    </p:spTree>
    <p:extLst>
      <p:ext uri="{BB962C8B-B14F-4D97-AF65-F5344CB8AC3E}">
        <p14:creationId xmlns:p14="http://schemas.microsoft.com/office/powerpoint/2010/main" val="2874658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7"/>
            <a:ext cx="10972800" cy="6078661"/>
          </a:xfrm>
        </p:spPr>
        <p:txBody>
          <a:bodyPr>
            <a:normAutofit fontScale="90000"/>
          </a:bodyPr>
          <a:lstStyle/>
          <a:p>
            <a:pPr algn="l">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Принимать участие в рассмотрении вопросов финансирования мероприятий по охране труда, социального страхования от несчастных случаев на производстве и профзаболеваний, а также осуществлять контроль за расходованием средств, направляемых на предупредительные меры по сокращению производственного травматизма и профессиональных заболеваний (20%)  </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Принимать участие в работе комиссий:</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по проведению специальной оценки условий труда;</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по расследованию несчастных случаев на производстве и профзаболеваний;</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по проверке знаний требований охраны труда;</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по проверке технического состояния зданий, сооружений</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в подготовке и приемке образовательных организаций к новому учебному году.</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endParaRPr lang="ru-RU" sz="2900" dirty="0"/>
          </a:p>
        </p:txBody>
      </p:sp>
    </p:spTree>
    <p:extLst>
      <p:ext uri="{BB962C8B-B14F-4D97-AF65-F5344CB8AC3E}">
        <p14:creationId xmlns:p14="http://schemas.microsoft.com/office/powerpoint/2010/main" val="64728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8"/>
            <a:ext cx="10972800" cy="5888656"/>
          </a:xfrm>
        </p:spPr>
        <p:txBody>
          <a:bodyPr>
            <a:normAutofit fontScale="90000"/>
          </a:bodyPr>
          <a:lstStyle/>
          <a:p>
            <a:pPr algn="l">
              <a:lnSpc>
                <a:spcPct val="107000"/>
              </a:lnSpc>
              <a:spcAft>
                <a:spcPts val="800"/>
              </a:spcAft>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имеет право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Беспрепятственно проверять соблюдение в образовательной организации требований законодательных и иных нормативных правовых актов по охране труда.</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Контролировать выполнение мероприятий, предусмотренных коллективными договорами, соглашениями по охране труда.</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Получать от руководителей и должностных лиц структурных подразделений информацию о состоянии условий и охраны труда, производственного травматизма и фактов выявленных профессиональных заболеваний.</a:t>
            </a: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endParaRPr lang="ru-RU" sz="2900" dirty="0"/>
          </a:p>
        </p:txBody>
      </p:sp>
    </p:spTree>
    <p:extLst>
      <p:ext uri="{BB962C8B-B14F-4D97-AF65-F5344CB8AC3E}">
        <p14:creationId xmlns:p14="http://schemas.microsoft.com/office/powerpoint/2010/main" val="21602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599" y="274638"/>
            <a:ext cx="11230099" cy="5841154"/>
          </a:xfrm>
        </p:spPr>
        <p:txBody>
          <a:bodyPr>
            <a:noAutofit/>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700" dirty="0">
                <a:effectLst/>
                <a:latin typeface="Times New Roman" panose="02020603050405020304" pitchFamily="18" charset="0"/>
                <a:ea typeface="Calibri" panose="020F0502020204030204" pitchFamily="34" charset="0"/>
                <a:cs typeface="Times New Roman" panose="02020603050405020304" pitchFamily="18" charset="0"/>
              </a:rPr>
              <a:t>Выдавать руководителям обязательные к рассмотрению </a:t>
            </a:r>
            <a:r>
              <a:rPr lang="ru-RU" sz="27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представления</a:t>
            </a:r>
            <a:r>
              <a:rPr lang="ru-RU" sz="2700" dirty="0">
                <a:effectLst/>
                <a:latin typeface="Times New Roman" panose="02020603050405020304" pitchFamily="18" charset="0"/>
                <a:ea typeface="Calibri" panose="020F0502020204030204" pitchFamily="34" charset="0"/>
                <a:cs typeface="Times New Roman" panose="02020603050405020304" pitchFamily="18" charset="0"/>
              </a:rPr>
              <a:t> об устранении выявленных нарушений законодательства об охране труда.</a:t>
            </a:r>
            <a:br>
              <a:rPr lang="ru-RU" sz="2700" dirty="0">
                <a:effectLst/>
                <a:latin typeface="Times New Roman" panose="02020603050405020304" pitchFamily="18" charset="0"/>
                <a:ea typeface="Calibri" panose="020F0502020204030204" pitchFamily="34" charset="0"/>
                <a:cs typeface="Times New Roman" panose="02020603050405020304" pitchFamily="18" charset="0"/>
              </a:rPr>
            </a:br>
            <a:r>
              <a:rPr lang="ru-RU" sz="27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700" dirty="0">
                <a:effectLst/>
                <a:latin typeface="Calibri" panose="020F0502020204030204" pitchFamily="34" charset="0"/>
                <a:ea typeface="Calibri" panose="020F0502020204030204" pitchFamily="34" charset="0"/>
                <a:cs typeface="Times New Roman" panose="02020603050405020304" pitchFamily="18" charset="0"/>
              </a:rPr>
              <a:t/>
            </a:r>
            <a:br>
              <a:rPr lang="ru-RU" sz="2700" dirty="0">
                <a:effectLst/>
                <a:latin typeface="Calibri" panose="020F0502020204030204" pitchFamily="34" charset="0"/>
                <a:ea typeface="Calibri" panose="020F0502020204030204" pitchFamily="34" charset="0"/>
                <a:cs typeface="Times New Roman" panose="02020603050405020304" pitchFamily="18" charset="0"/>
              </a:rPr>
            </a:br>
            <a:r>
              <a:rPr lang="ru-RU" sz="2700" dirty="0">
                <a:effectLst/>
                <a:latin typeface="Times New Roman" panose="02020603050405020304" pitchFamily="18" charset="0"/>
                <a:ea typeface="Calibri" panose="020F0502020204030204" pitchFamily="34" charset="0"/>
                <a:cs typeface="Times New Roman" panose="02020603050405020304" pitchFamily="18" charset="0"/>
              </a:rPr>
              <a:t>- Предъявлять руководителю образовательной организации, требования о приостановке работ в случаях непосредственной угрозы жизни и здоровья работников.</a:t>
            </a:r>
            <a:br>
              <a:rPr lang="ru-RU" sz="2700" dirty="0">
                <a:effectLst/>
                <a:latin typeface="Times New Roman" panose="02020603050405020304" pitchFamily="18" charset="0"/>
                <a:ea typeface="Calibri" panose="020F0502020204030204" pitchFamily="34" charset="0"/>
                <a:cs typeface="Times New Roman" panose="02020603050405020304" pitchFamily="18" charset="0"/>
              </a:rPr>
            </a:br>
            <a:r>
              <a:rPr lang="ru-RU" sz="2700" dirty="0">
                <a:effectLst/>
                <a:latin typeface="Calibri" panose="020F0502020204030204" pitchFamily="34" charset="0"/>
                <a:ea typeface="Calibri" panose="020F0502020204030204" pitchFamily="34" charset="0"/>
                <a:cs typeface="Times New Roman" panose="02020603050405020304" pitchFamily="18" charset="0"/>
              </a:rPr>
              <a:t/>
            </a:r>
            <a:br>
              <a:rPr lang="ru-RU" sz="2700" dirty="0">
                <a:effectLst/>
                <a:latin typeface="Calibri" panose="020F0502020204030204" pitchFamily="34" charset="0"/>
                <a:ea typeface="Calibri" panose="020F0502020204030204" pitchFamily="34" charset="0"/>
                <a:cs typeface="Times New Roman" panose="02020603050405020304" pitchFamily="18" charset="0"/>
              </a:rPr>
            </a:br>
            <a:r>
              <a:rPr lang="ru-RU" sz="2700" dirty="0">
                <a:effectLst/>
                <a:latin typeface="Times New Roman" panose="02020603050405020304" pitchFamily="18" charset="0"/>
                <a:ea typeface="Calibri" panose="020F0502020204030204" pitchFamily="34" charset="0"/>
                <a:cs typeface="Times New Roman" panose="02020603050405020304" pitchFamily="18" charset="0"/>
              </a:rPr>
              <a:t>- Осуществлять контроль за выполнением руководителем мероприятий по охране труда, предусмотренных коллективным договором, соглашением по охране труда, а также мероприятий по результатам проведения специальной оценки условий труда и расследования несчастных случаев на производстве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sz="2800" dirty="0"/>
          </a:p>
        </p:txBody>
      </p:sp>
    </p:spTree>
    <p:extLst>
      <p:ext uri="{BB962C8B-B14F-4D97-AF65-F5344CB8AC3E}">
        <p14:creationId xmlns:p14="http://schemas.microsoft.com/office/powerpoint/2010/main" val="2647507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7"/>
            <a:ext cx="10972800" cy="6209289"/>
          </a:xfrm>
        </p:spPr>
        <p:txBody>
          <a:bodyPr>
            <a:normAutofit/>
          </a:bodyPr>
          <a:lstStyle/>
          <a:p>
            <a:pPr algn="just">
              <a:lnSpc>
                <a:spcPct val="107000"/>
              </a:lnSpc>
              <a:spcAft>
                <a:spcPts val="80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Обращаться к руководителю и в профсоюзный комитет образовательной организации, в техническую инспекцию труда Профсоюза, в соответствующие органы с предложениями о привлечении к ответственности лиц, виновных в нарушении трудового законодательства, сокрытии фактов несчастных случаев на производстве.</a:t>
            </a: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Проходить обучение по охране труда и проверку знаний требований охраны труда в обучающих организациях (40 часов).</a:t>
            </a:r>
            <a:endParaRPr lang="ru-RU" dirty="0"/>
          </a:p>
        </p:txBody>
      </p:sp>
    </p:spTree>
    <p:extLst>
      <p:ext uri="{BB962C8B-B14F-4D97-AF65-F5344CB8AC3E}">
        <p14:creationId xmlns:p14="http://schemas.microsoft.com/office/powerpoint/2010/main" val="420567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8"/>
            <a:ext cx="11063844" cy="5876780"/>
          </a:xfrm>
        </p:spPr>
        <p:txBody>
          <a:bodyPr>
            <a:normAutofit fontScale="90000"/>
          </a:bodyPr>
          <a:lstStyle/>
          <a:p>
            <a:pPr algn="just">
              <a:lnSpc>
                <a:spcPct val="107000"/>
              </a:lnSpc>
              <a:spcAft>
                <a:spcPts val="800"/>
              </a:spcAft>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Гарантии деятельности уполномоченного по охране труда</a:t>
            </a:r>
            <a:b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В соответствии с Трудовым кодексом РФ уполномоченному по охране труда предоставляются гарантии, которые устанавливаются коллективным договором, другим локальным нормативным актом образовательной организации, а именно:                      .</a:t>
            </a:r>
            <a:br>
              <a:rPr lang="ru-RU" sz="3000" dirty="0">
                <a:effectLst/>
                <a:latin typeface="Times New Roman" panose="02020603050405020304" pitchFamily="18" charset="0"/>
                <a:ea typeface="Calibri" panose="020F0502020204030204" pitchFamily="34" charset="0"/>
                <a:cs typeface="Times New Roman" panose="02020603050405020304" pitchFamily="18" charset="0"/>
              </a:rPr>
            </a:b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 оказание со стороны работодателя содействия в реализации прав уполномоченного по осуществлению контроля за обеспечением здоровых и безопасных условия труда;                       .</a:t>
            </a:r>
            <a:br>
              <a:rPr lang="ru-RU" sz="3000" dirty="0">
                <a:effectLst/>
                <a:latin typeface="Times New Roman" panose="02020603050405020304" pitchFamily="18" charset="0"/>
                <a:ea typeface="Calibri" panose="020F0502020204030204" pitchFamily="34" charset="0"/>
                <a:cs typeface="Times New Roman" panose="02020603050405020304" pitchFamily="18" charset="0"/>
              </a:rPr>
            </a:b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rPr>
              <a:t>- обеспечение за счет средств образовательной организации нормативными документами и справочными материалами по охране труда</a:t>
            </a:r>
            <a:endParaRPr lang="ru-RU" sz="3000" dirty="0"/>
          </a:p>
        </p:txBody>
      </p:sp>
    </p:spTree>
    <p:extLst>
      <p:ext uri="{BB962C8B-B14F-4D97-AF65-F5344CB8AC3E}">
        <p14:creationId xmlns:p14="http://schemas.microsoft.com/office/powerpoint/2010/main" val="3567346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0B34C9-65F8-4833-AD10-3AF07C955915}"/>
              </a:ext>
            </a:extLst>
          </p:cNvPr>
          <p:cNvSpPr>
            <a:spLocks noGrp="1"/>
          </p:cNvSpPr>
          <p:nvPr>
            <p:ph type="title"/>
          </p:nvPr>
        </p:nvSpPr>
        <p:spPr>
          <a:xfrm>
            <a:off x="609600" y="274638"/>
            <a:ext cx="10972800" cy="5769902"/>
          </a:xfrm>
        </p:spPr>
        <p:txBody>
          <a:bodyPr>
            <a:noAutofit/>
          </a:bodyPr>
          <a:lstStyle/>
          <a:p>
            <a:pPr algn="just">
              <a:lnSpc>
                <a:spcPct val="107000"/>
              </a:lnSpc>
              <a:spcAft>
                <a:spcPts val="80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В соответствии со ст. 25, 27 Федерального закона «О профессиональных союзах, их правах и гарантиях деятельности»:</a:t>
            </a: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Привлечение к дисциплинарной ответственности уполномоченных профсоюза по охране труда, перевод их на другую работу или увольнение по инициативе работодателя допускаются только с предварительного согласия профсоюзного комитета в первичной профсоюзной организации.</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уполномоченные по охране труда освобождаются от основной работы для выполнения профсоюзных обязанностей в интересах коллектива работников, а также на время краткосрочной профсоюзной учебы. </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Условия освобождения и порядок оплаты времени выполнения профсоюзных обязанностей и времени учебы определяются коллективным договором</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соглашением.</a:t>
            </a:r>
            <a:r>
              <a:rPr lang="ru-RU" sz="2600" b="1" dirty="0">
                <a:effectLst/>
                <a:latin typeface="Calibri" panose="020F0502020204030204" pitchFamily="34" charset="0"/>
                <a:ea typeface="Calibri" panose="020F0502020204030204" pitchFamily="34" charset="0"/>
                <a:cs typeface="Times New Roman" panose="02020603050405020304" pitchFamily="18" charset="0"/>
              </a:rPr>
              <a:t/>
            </a:r>
            <a:br>
              <a:rPr lang="ru-RU" sz="2600" b="1" dirty="0">
                <a:effectLst/>
                <a:latin typeface="Calibri" panose="020F0502020204030204" pitchFamily="34" charset="0"/>
                <a:ea typeface="Calibri" panose="020F0502020204030204" pitchFamily="34" charset="0"/>
                <a:cs typeface="Times New Roman" panose="02020603050405020304" pitchFamily="18" charset="0"/>
              </a:rPr>
            </a:br>
            <a:endParaRPr lang="ru-RU" sz="2600" b="1" dirty="0"/>
          </a:p>
        </p:txBody>
      </p:sp>
    </p:spTree>
    <p:extLst>
      <p:ext uri="{BB962C8B-B14F-4D97-AF65-F5344CB8AC3E}">
        <p14:creationId xmlns:p14="http://schemas.microsoft.com/office/powerpoint/2010/main" val="3743013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4630A0-39A0-44EE-B9AC-50612F71459E}"/>
              </a:ext>
            </a:extLst>
          </p:cNvPr>
          <p:cNvSpPr>
            <a:spLocks noGrp="1"/>
          </p:cNvSpPr>
          <p:nvPr>
            <p:ph type="title"/>
          </p:nvPr>
        </p:nvSpPr>
        <p:spPr>
          <a:xfrm>
            <a:off x="609600" y="274638"/>
            <a:ext cx="10972800" cy="6126162"/>
          </a:xfrm>
        </p:spPr>
        <p:txBody>
          <a:bodyPr>
            <a:noAutofit/>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За активную и добросовестную работу, способствующую улучшению условий и охраны труда в образовательной организации, предупреждению несчастных случаев и профессиональных заболеваний, уполномоченный материально и морально поощряется в форме доплаты к должностному окладу (30% от оклада), предоставления дополнительного отпуска, оплаты путевки на санаторно-курортное лечение и отдых из средств образовательной организации или профсоюзного комитета.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sz="2800" dirty="0"/>
          </a:p>
        </p:txBody>
      </p:sp>
    </p:spTree>
    <p:extLst>
      <p:ext uri="{BB962C8B-B14F-4D97-AF65-F5344CB8AC3E}">
        <p14:creationId xmlns:p14="http://schemas.microsoft.com/office/powerpoint/2010/main" val="3104549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DE25E27-1CD8-4926-BD5F-E13DE31E7C80}"/>
              </a:ext>
            </a:extLst>
          </p:cNvPr>
          <p:cNvSpPr>
            <a:spLocks noGrp="1"/>
          </p:cNvSpPr>
          <p:nvPr>
            <p:ph type="title"/>
          </p:nvPr>
        </p:nvSpPr>
        <p:spPr>
          <a:xfrm>
            <a:off x="609600" y="274638"/>
            <a:ext cx="10972800" cy="5140510"/>
          </a:xfrm>
        </p:spPr>
        <p:txBody>
          <a:bodyPr/>
          <a:lstStyle/>
          <a:p>
            <a:r>
              <a:rPr lang="ru-RU" b="1" dirty="0">
                <a:solidFill>
                  <a:srgbClr val="C00000"/>
                </a:solidFill>
              </a:rPr>
              <a:t>Спасибо за внимание!</a:t>
            </a:r>
          </a:p>
        </p:txBody>
      </p:sp>
    </p:spTree>
    <p:extLst>
      <p:ext uri="{BB962C8B-B14F-4D97-AF65-F5344CB8AC3E}">
        <p14:creationId xmlns:p14="http://schemas.microsoft.com/office/powerpoint/2010/main" val="261586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EFCD14-E480-4A6A-A4F5-CA7A10B1FABB}"/>
              </a:ext>
            </a:extLst>
          </p:cNvPr>
          <p:cNvSpPr>
            <a:spLocks noGrp="1"/>
          </p:cNvSpPr>
          <p:nvPr>
            <p:ph type="title"/>
          </p:nvPr>
        </p:nvSpPr>
        <p:spPr>
          <a:xfrm>
            <a:off x="609600" y="274638"/>
            <a:ext cx="10972800" cy="5591772"/>
          </a:xfrm>
        </p:spPr>
        <p:txBody>
          <a:bodyPr>
            <a:normAutofit/>
          </a:bodyPr>
          <a:lstStyle/>
          <a:p>
            <a:r>
              <a:rPr lang="ru-RU" sz="3200" b="1" dirty="0">
                <a:solidFill>
                  <a:srgbClr val="002060"/>
                </a:solidFill>
                <a:latin typeface="Times New Roman" panose="02020603050405020304" pitchFamily="18" charset="0"/>
                <a:cs typeface="Times New Roman" panose="02020603050405020304" pitchFamily="18" charset="0"/>
              </a:rPr>
              <a:t>Положение об уполномоченном по охране труда</a:t>
            </a:r>
            <a:br>
              <a:rPr lang="ru-RU" sz="3200" b="1" dirty="0">
                <a:solidFill>
                  <a:srgbClr val="002060"/>
                </a:solidFill>
                <a:latin typeface="Times New Roman" panose="02020603050405020304" pitchFamily="18" charset="0"/>
                <a:cs typeface="Times New Roman" panose="02020603050405020304" pitchFamily="18" charset="0"/>
              </a:rPr>
            </a:br>
            <a:r>
              <a:rPr lang="ru-RU" sz="3200" b="1" dirty="0">
                <a:solidFill>
                  <a:srgbClr val="002060"/>
                </a:solidFill>
                <a:latin typeface="Times New Roman" panose="02020603050405020304" pitchFamily="18" charset="0"/>
                <a:cs typeface="Times New Roman" panose="02020603050405020304" pitchFamily="18" charset="0"/>
              </a:rPr>
              <a:t>утверждено</a:t>
            </a:r>
            <a:br>
              <a:rPr lang="ru-RU" sz="3200" b="1" dirty="0">
                <a:solidFill>
                  <a:srgbClr val="002060"/>
                </a:solidFill>
                <a:latin typeface="Times New Roman" panose="02020603050405020304" pitchFamily="18" charset="0"/>
                <a:cs typeface="Times New Roman" panose="02020603050405020304" pitchFamily="18" charset="0"/>
              </a:rPr>
            </a:br>
            <a:r>
              <a:rPr lang="ru-RU" sz="3200" b="1" dirty="0">
                <a:solidFill>
                  <a:srgbClr val="002060"/>
                </a:solidFill>
                <a:latin typeface="Times New Roman" panose="02020603050405020304" pitchFamily="18" charset="0"/>
                <a:cs typeface="Times New Roman" panose="02020603050405020304" pitchFamily="18" charset="0"/>
              </a:rPr>
              <a:t>Постановлением Исполкома ЦС Профсоюза народного образования  № 2 от 19.06.2019г. Протокол № 17-15</a:t>
            </a:r>
            <a:br>
              <a:rPr lang="ru-RU" sz="3200" b="1" dirty="0">
                <a:solidFill>
                  <a:srgbClr val="002060"/>
                </a:solidFill>
                <a:latin typeface="Times New Roman" panose="02020603050405020304" pitchFamily="18" charset="0"/>
                <a:cs typeface="Times New Roman" panose="02020603050405020304" pitchFamily="18" charset="0"/>
              </a:rPr>
            </a:br>
            <a:r>
              <a:rPr lang="ru-RU" sz="3200" b="1" dirty="0">
                <a:solidFill>
                  <a:srgbClr val="002060"/>
                </a:solidFill>
                <a:latin typeface="Times New Roman" panose="02020603050405020304" pitchFamily="18" charset="0"/>
                <a:cs typeface="Times New Roman" panose="02020603050405020304" pitchFamily="18" charset="0"/>
              </a:rPr>
              <a:t/>
            </a:r>
            <a:br>
              <a:rPr lang="ru-RU" sz="3200" b="1" dirty="0">
                <a:solidFill>
                  <a:srgbClr val="002060"/>
                </a:solidFill>
                <a:latin typeface="Times New Roman" panose="02020603050405020304" pitchFamily="18" charset="0"/>
                <a:cs typeface="Times New Roman" panose="02020603050405020304" pitchFamily="18" charset="0"/>
              </a:rPr>
            </a:br>
            <a:r>
              <a:rPr lang="ru-RU" sz="3200" b="1" dirty="0">
                <a:solidFill>
                  <a:srgbClr val="C00000"/>
                </a:solidFill>
                <a:latin typeface="Times New Roman" panose="02020603050405020304" pitchFamily="18" charset="0"/>
                <a:cs typeface="Times New Roman" panose="02020603050405020304" pitchFamily="18" charset="0"/>
              </a:rPr>
              <a:t>Права уполномоченного зафиксированы в ст. 370 ТК РФ</a:t>
            </a:r>
          </a:p>
        </p:txBody>
      </p:sp>
    </p:spTree>
    <p:extLst>
      <p:ext uri="{BB962C8B-B14F-4D97-AF65-F5344CB8AC3E}">
        <p14:creationId xmlns:p14="http://schemas.microsoft.com/office/powerpoint/2010/main" val="334780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43CFA7-561C-499E-B10D-F7CABD97C024}"/>
              </a:ext>
            </a:extLst>
          </p:cNvPr>
          <p:cNvSpPr>
            <a:spLocks noGrp="1"/>
          </p:cNvSpPr>
          <p:nvPr>
            <p:ph type="title"/>
          </p:nvPr>
        </p:nvSpPr>
        <p:spPr>
          <a:xfrm>
            <a:off x="609600" y="274637"/>
            <a:ext cx="10972800" cy="6007409"/>
          </a:xfrm>
        </p:spPr>
        <p:txBody>
          <a:bodyPr>
            <a:normAutofit fontScale="90000"/>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является членом Профсоюза и не занимает должность, в соответствии с которой несет ответственность за состояние условий и охраны труда в образовательной организации (структурном подразделении).             .</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является представителем профсоюзного комитета образовательной организации и, как правило, представляет профсоюзную сторону в комиссии по охране труда.</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избирается открытым голосованием на общем профсоюзном собрании работников образовательной организации или ее структурного подразделения на срок полномочий выборного профсоюзного органа. Утверждается руководителем на основании протокола об избрании.                       .</a:t>
            </a: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endParaRPr lang="ru-RU" sz="2900" dirty="0"/>
          </a:p>
        </p:txBody>
      </p:sp>
    </p:spTree>
    <p:extLst>
      <p:ext uri="{BB962C8B-B14F-4D97-AF65-F5344CB8AC3E}">
        <p14:creationId xmlns:p14="http://schemas.microsoft.com/office/powerpoint/2010/main" val="288969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22774B-E8D5-4189-8064-8149C5EB4253}"/>
              </a:ext>
            </a:extLst>
          </p:cNvPr>
          <p:cNvSpPr>
            <a:spLocks noGrp="1"/>
          </p:cNvSpPr>
          <p:nvPr>
            <p:ph type="title"/>
          </p:nvPr>
        </p:nvSpPr>
        <p:spPr>
          <a:xfrm>
            <a:off x="609600" y="274637"/>
            <a:ext cx="10972800" cy="6007409"/>
          </a:xfrm>
        </p:spPr>
        <p:txBody>
          <a:bodyPr>
            <a:normAutofit/>
          </a:bodyPr>
          <a:lstStyle/>
          <a:p>
            <a:pPr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в своей деятельности взаимодействует с руководителем и должностными лицами структурного подразделения образовательной организации, службой охраны труда, техническими инспекторами труда и внештатными техническими инспекторами труда Профсоюза.                               .  </a:t>
            </a: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Calibri" panose="020F0502020204030204" pitchFamily="34" charset="0"/>
                <a:ea typeface="Calibri" panose="020F0502020204030204" pitchFamily="34" charset="0"/>
                <a:cs typeface="Times New Roman" panose="02020603050405020304" pitchFamily="18" charset="0"/>
              </a:rPr>
              <a:t>    -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Уполномоченный по охране труда руководствуется в своей работе Трудовым кодексом РФ, Федеральным законом «О профессиональных союзах, их правах и гарантиях деятельности», постановлениями (решениями) первичной профсоюзной организации и ее выборных органов, коллективным договором, соглашением по охране труда, локальными нормативными актами по охране труда, инструкциями, правилами и нормами по охране труда, настоящим Положением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400" dirty="0">
                <a:effectLst/>
                <a:latin typeface="Calibri" panose="020F0502020204030204" pitchFamily="34" charset="0"/>
                <a:ea typeface="Calibri" panose="020F0502020204030204" pitchFamily="34" charset="0"/>
                <a:cs typeface="Times New Roman" panose="02020603050405020304" pitchFamily="18" charset="0"/>
              </a:rPr>
              <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76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51E722-A5D6-4E0C-8248-46652A98E72D}"/>
              </a:ext>
            </a:extLst>
          </p:cNvPr>
          <p:cNvSpPr>
            <a:spLocks noGrp="1"/>
          </p:cNvSpPr>
          <p:nvPr>
            <p:ph type="title"/>
          </p:nvPr>
        </p:nvSpPr>
        <p:spPr>
          <a:xfrm>
            <a:off x="609600" y="274637"/>
            <a:ext cx="10972800" cy="6280542"/>
          </a:xfrm>
        </p:spPr>
        <p:txBody>
          <a:bodyPr>
            <a:normAutofit/>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Уполномоченный по охране труда отчитывается о своей работе перед профсоюзной организацией не реже одного раза в год.</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Профсоюзная организация вправе отозвать уполномоченного по охране труда до истечения срока действия его полномочий в случае невыполнения им возложенных на него обязанностей.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Профсоюзный комитет образовательной организации оказывает необходимую помощь и поддержку уполномоченному по охране труда по выполнению возложенных на него общественных обязанностей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225758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97D143-78B1-40F2-B5CB-D17E4EA94C96}"/>
              </a:ext>
            </a:extLst>
          </p:cNvPr>
          <p:cNvSpPr>
            <a:spLocks noGrp="1"/>
          </p:cNvSpPr>
          <p:nvPr>
            <p:ph type="title"/>
          </p:nvPr>
        </p:nvSpPr>
        <p:spPr>
          <a:xfrm>
            <a:off x="609600" y="274637"/>
            <a:ext cx="10972800" cy="6209289"/>
          </a:xfrm>
        </p:spPr>
        <p:txBody>
          <a:bodyPr>
            <a:noAutofit/>
          </a:bodyPr>
          <a:lstStyle/>
          <a:p>
            <a:pPr algn="just">
              <a:lnSpc>
                <a:spcPct val="107000"/>
              </a:lnSpc>
              <a:spcAft>
                <a:spcPts val="800"/>
              </a:spcAft>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Основными задачами уполномоченного по охране труда являются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2600" dirty="0">
                <a:effectLst/>
                <a:latin typeface="Times New Roman" panose="02020603050405020304" pitchFamily="18"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Содействие созданию в образовательной организации здоровых и безопасных условий труда, соответствующих требованиям норм и правил по охране труда.                           .</a:t>
            </a: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Осуществление профсоюзного контроля за состоянием охраны труда на рабочих местах, соблюдением руководителем и должностными лицами образовательной организации законных прав и интересов работников в области охраны труда.                           .</a:t>
            </a:r>
            <a:r>
              <a:rPr lang="ru-RU" sz="2600" dirty="0">
                <a:effectLst/>
                <a:latin typeface="Calibri" panose="020F0502020204030204" pitchFamily="34" charset="0"/>
                <a:ea typeface="Calibri" panose="020F0502020204030204" pitchFamily="34" charset="0"/>
                <a:cs typeface="Times New Roman" panose="02020603050405020304" pitchFamily="18" charset="0"/>
              </a:rPr>
              <a:t/>
            </a:r>
            <a:br>
              <a:rPr lang="ru-RU" sz="2600" dirty="0">
                <a:effectLst/>
                <a:latin typeface="Calibri" panose="020F0502020204030204" pitchFamily="34" charset="0"/>
                <a:ea typeface="Calibri" panose="020F0502020204030204" pitchFamily="34" charset="0"/>
                <a:cs typeface="Times New Roman" panose="02020603050405020304" pitchFamily="18" charset="0"/>
              </a:rPr>
            </a:b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Представление интересов работников в государственных и общественных организациях при рассмотрении трудовых споров, связанных с применением законодательства об охране труда, выполнением работодателем обязательств, установленных коллективными договорами и соглашениями по охране труда, консультированием членов Профсоюза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sz="2800" dirty="0"/>
          </a:p>
        </p:txBody>
      </p:sp>
    </p:spTree>
    <p:extLst>
      <p:ext uri="{BB962C8B-B14F-4D97-AF65-F5344CB8AC3E}">
        <p14:creationId xmlns:p14="http://schemas.microsoft.com/office/powerpoint/2010/main" val="260283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D2ADF4D-A29F-4A21-8433-8B898CF5F16C}"/>
              </a:ext>
            </a:extLst>
          </p:cNvPr>
          <p:cNvSpPr>
            <a:spLocks noGrp="1"/>
          </p:cNvSpPr>
          <p:nvPr>
            <p:ph type="title"/>
          </p:nvPr>
        </p:nvSpPr>
        <p:spPr>
          <a:xfrm>
            <a:off x="609600" y="274637"/>
            <a:ext cx="10972800" cy="6149913"/>
          </a:xfrm>
        </p:spPr>
        <p:txBody>
          <a:bodyPr>
            <a:normAutofit/>
          </a:bodyPr>
          <a:lstStyle/>
          <a:p>
            <a:pPr algn="just">
              <a:lnSpc>
                <a:spcPct val="107000"/>
              </a:lnSpc>
              <a:spcAft>
                <a:spcPts val="800"/>
              </a:spcAft>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Функции уполномоченного по охране труда:</a:t>
            </a:r>
            <a:b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Calibri" panose="020F0502020204030204" pitchFamily="34" charset="0"/>
                <a:ea typeface="Calibri" panose="020F0502020204030204" pitchFamily="34" charset="0"/>
                <a:cs typeface="Times New Roman" panose="02020603050405020304" pitchFamily="18" charset="0"/>
              </a:rPr>
              <a:t>-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Осуществление профсоюзного контроля в образовательной организации по соблюдению государственных нормативных требований по охране труда, локальных актов по охране труда в форме обследований (проверок) за:                                  . </a:t>
            </a:r>
            <a:br>
              <a:rPr lang="ru-RU" sz="2800" dirty="0">
                <a:effectLst/>
                <a:latin typeface="Times New Roman" panose="02020603050405020304" pitchFamily="18"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соблюдением руководителем образовательной организации, руководителями и должностными лицами структурных подразделений требований охраны труда на рабочих местах, предоставлением компенсаций работникам, занятым на работах с вредными и (или) опасными условиями труда;                          .</a:t>
            </a:r>
            <a:r>
              <a:rPr lang="ru-RU" sz="2800" dirty="0">
                <a:effectLst/>
                <a:latin typeface="Calibri" panose="020F0502020204030204" pitchFamily="34" charset="0"/>
                <a:ea typeface="Calibri" panose="020F0502020204030204" pitchFamily="34" charset="0"/>
                <a:cs typeface="Times New Roman" panose="02020603050405020304" pitchFamily="18" charset="0"/>
              </a:rPr>
              <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sz="2800" dirty="0"/>
          </a:p>
        </p:txBody>
      </p:sp>
    </p:spTree>
    <p:extLst>
      <p:ext uri="{BB962C8B-B14F-4D97-AF65-F5344CB8AC3E}">
        <p14:creationId xmlns:p14="http://schemas.microsoft.com/office/powerpoint/2010/main" val="155277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B83F7D2-E72F-476C-96C9-79ABD3243211}"/>
              </a:ext>
            </a:extLst>
          </p:cNvPr>
          <p:cNvSpPr>
            <a:spLocks noGrp="1"/>
          </p:cNvSpPr>
          <p:nvPr>
            <p:ph type="title"/>
          </p:nvPr>
        </p:nvSpPr>
        <p:spPr>
          <a:xfrm>
            <a:off x="609600" y="274637"/>
            <a:ext cx="10972800" cy="5995533"/>
          </a:xfrm>
        </p:spPr>
        <p:txBody>
          <a:bodyPr>
            <a:normAutofit fontScale="90000"/>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rPr>
              <a:t>- </a:t>
            </a:r>
            <a:r>
              <a:rPr lang="ru-RU" sz="2900" dirty="0">
                <a:effectLst/>
                <a:latin typeface="Times New Roman" panose="02020603050405020304" pitchFamily="18" charset="0"/>
                <a:ea typeface="Calibri" panose="020F0502020204030204" pitchFamily="34" charset="0"/>
              </a:rPr>
              <a:t>своевременным сообщением руководителям образовательной организации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о происшедших несчастных случаях, фактах выявления профессиональных заболеваний работников;                             .</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техническим состоянием зданий, сооружений, оборудования, машин и механизмов на соответствие требованиям безопасности;</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системами освещения, отопления, вентиляции и кондиционирования;</a:t>
            </a:r>
            <a:br>
              <a:rPr lang="ru-RU" sz="2900" dirty="0">
                <a:effectLst/>
                <a:latin typeface="Times New Roman" panose="02020603050405020304" pitchFamily="18"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обеспечением работников специальной одеждой, специальной обувью и другими средствами индивидуальной защиты в соответствии с установленными нормами;                 .</a:t>
            </a:r>
            <a:r>
              <a:rPr lang="ru-RU" sz="2900" dirty="0">
                <a:effectLst/>
                <a:latin typeface="Calibri" panose="020F0502020204030204" pitchFamily="34" charset="0"/>
                <a:ea typeface="Calibri" panose="020F0502020204030204" pitchFamily="34" charset="0"/>
                <a:cs typeface="Times New Roman" panose="02020603050405020304" pitchFamily="18" charset="0"/>
              </a:rPr>
              <a:t/>
            </a:r>
            <a:br>
              <a:rPr lang="ru-RU" sz="2900" dirty="0">
                <a:effectLst/>
                <a:latin typeface="Calibri" panose="020F0502020204030204" pitchFamily="34" charset="0"/>
                <a:ea typeface="Calibri" panose="020F0502020204030204" pitchFamily="34" charset="0"/>
                <a:cs typeface="Times New Roman" panose="02020603050405020304" pitchFamily="18" charset="0"/>
              </a:rPr>
            </a:br>
            <a:endParaRPr lang="ru-RU" sz="2900" dirty="0"/>
          </a:p>
        </p:txBody>
      </p:sp>
    </p:spTree>
    <p:extLst>
      <p:ext uri="{BB962C8B-B14F-4D97-AF65-F5344CB8AC3E}">
        <p14:creationId xmlns:p14="http://schemas.microsoft.com/office/powerpoint/2010/main" val="360889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E9DC4F-AC8C-4CDE-AA6B-DD8796E1AAE4}"/>
              </a:ext>
            </a:extLst>
          </p:cNvPr>
          <p:cNvSpPr>
            <a:spLocks noGrp="1"/>
          </p:cNvSpPr>
          <p:nvPr>
            <p:ph type="title"/>
          </p:nvPr>
        </p:nvSpPr>
        <p:spPr>
          <a:xfrm>
            <a:off x="609600" y="274638"/>
            <a:ext cx="10972800" cy="5710526"/>
          </a:xfrm>
        </p:spPr>
        <p:txBody>
          <a:bodyPr>
            <a:normAutofit fontScale="90000"/>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организацией проведения обязательных медицинских осмотров и психиатрических освидетельствований;             .   </a:t>
            </a:r>
            <a:br>
              <a:rPr lang="ru-RU" sz="3000" dirty="0">
                <a:effectLst/>
                <a:latin typeface="Times New Roman" panose="02020603050405020304" pitchFamily="18" charset="0"/>
                <a:ea typeface="Calibri" panose="020F0502020204030204" pitchFamily="34" charset="0"/>
                <a:cs typeface="Times New Roman" panose="02020603050405020304" pitchFamily="18" charset="0"/>
              </a:rPr>
            </a:b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 соблюдением работниками норм, правил и инструкций по охране труда;</a:t>
            </a:r>
            <a:br>
              <a:rPr lang="ru-RU" sz="3000" dirty="0">
                <a:effectLst/>
                <a:latin typeface="Times New Roman" panose="02020603050405020304" pitchFamily="18"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 применением средств индивидуальной защиты (использованием специальной одежды, специальной обуви и других СИЗ по назначению и содержанием их в чистоте и порядке;                         .</a:t>
            </a:r>
            <a:br>
              <a:rPr lang="ru-RU" sz="3000" dirty="0">
                <a:effectLst/>
                <a:latin typeface="Times New Roman" panose="02020603050405020304" pitchFamily="18" charset="0"/>
                <a:ea typeface="Calibri" panose="020F0502020204030204" pitchFamily="34" charset="0"/>
                <a:cs typeface="Times New Roman" panose="02020603050405020304" pitchFamily="18" charset="0"/>
              </a:rPr>
            </a:b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r>
              <a:rPr lang="ru-RU" sz="3000" dirty="0">
                <a:effectLst/>
                <a:latin typeface="Times New Roman" panose="02020603050405020304" pitchFamily="18" charset="0"/>
                <a:ea typeface="Calibri" panose="020F0502020204030204" pitchFamily="34" charset="0"/>
                <a:cs typeface="Times New Roman" panose="02020603050405020304" pitchFamily="18" charset="0"/>
              </a:rPr>
              <a:t>- своевременным и регулярным обновлением информации на стендах в кабинетах и уголках по охране труда.                       .</a:t>
            </a:r>
            <a:r>
              <a:rPr lang="ru-RU" sz="3000" dirty="0">
                <a:effectLst/>
                <a:latin typeface="Calibri" panose="020F0502020204030204" pitchFamily="34" charset="0"/>
                <a:ea typeface="Calibri" panose="020F0502020204030204" pitchFamily="34" charset="0"/>
                <a:cs typeface="Times New Roman" panose="02020603050405020304" pitchFamily="18" charset="0"/>
              </a:rPr>
              <a:t/>
            </a:r>
            <a:br>
              <a:rPr lang="ru-RU" sz="3000" dirty="0">
                <a:effectLst/>
                <a:latin typeface="Calibri" panose="020F0502020204030204" pitchFamily="34" charset="0"/>
                <a:ea typeface="Calibri" panose="020F0502020204030204" pitchFamily="34" charset="0"/>
                <a:cs typeface="Times New Roman" panose="02020603050405020304" pitchFamily="18" charset="0"/>
              </a:rPr>
            </a:br>
            <a:endParaRPr lang="ru-RU" sz="3000" dirty="0"/>
          </a:p>
        </p:txBody>
      </p:sp>
    </p:spTree>
    <p:extLst>
      <p:ext uri="{BB962C8B-B14F-4D97-AF65-F5344CB8AC3E}">
        <p14:creationId xmlns:p14="http://schemas.microsoft.com/office/powerpoint/2010/main" val="727199076"/>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2">
      <a:majorFont>
        <a:latin typeface="Bookman Old Style"/>
        <a:ea typeface=""/>
        <a:cs typeface=""/>
      </a:majorFont>
      <a:minorFont>
        <a:latin typeface="Bookman Old Styl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186</Words>
  <Application>Microsoft Office PowerPoint</Application>
  <PresentationFormat>Широкоэкранный</PresentationFormat>
  <Paragraphs>18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Bookman Old Style</vt:lpstr>
      <vt:lpstr>Calibri</vt:lpstr>
      <vt:lpstr>Times New Roman</vt:lpstr>
      <vt:lpstr>1_Тема Office</vt:lpstr>
      <vt:lpstr>Уполномоченный по охране труда  </vt:lpstr>
      <vt:lpstr>Положение об уполномоченном по охране труда утверждено Постановлением Исполкома ЦС Профсоюза народного образования  № 2 от 19.06.2019г. Протокол № 17-15  Права уполномоченного зафиксированы в ст. 370 ТК РФ</vt:lpstr>
      <vt:lpstr> -  Уполномоченный по охране труда является членом Профсоюза и не занимает должность, в соответствии с которой несет ответственность за состояние условий и охраны труда в образовательной организации (структурном подразделении).             .  -  Уполномоченный по охране труда является представителем профсоюзного комитета образовательной организации и, как правило, представляет профсоюзную сторону в комиссии по охране труда.  -  Уполномоченный по охране труда избирается открытым голосованием на общем профсоюзном собрании работников образовательной организации или ее структурного подразделения на срок полномочий выборного профсоюзного органа. Утверждается руководителем на основании протокола об избрании.                       . </vt:lpstr>
      <vt:lpstr>    -  Уполномоченный по охране труда в своей деятельности взаимодействует с руководителем и должностными лицами структурного подразделения образовательной организации, службой охраны труда, техническими инспекторами труда и внештатными техническими инспекторами труда Профсоюза.                               .        - Уполномоченный по охране труда руководствуется в своей работе Трудовым кодексом РФ, Федеральным законом «О профессиональных союзах, их правах и гарантиях деятельности», постановлениями (решениями) первичной профсоюзной организации и ее выборных органов, коллективным договором, соглашением по охране труда, локальными нормативными актами по охране труда, инструкциями, правилами и нормами по охране труда, настоящим Положением. </vt:lpstr>
      <vt:lpstr>- Уполномоченный по охране труда отчитывается о своей работе перед профсоюзной организацией не реже одного раза в год.  - Профсоюзная организация вправе отозвать уполномоченного по охране труда до истечения срока действия его полномочий в случае невыполнения им возложенных на него обязанностей.                       .  - Профсоюзный комитет образовательной организации оказывает необходимую помощь и поддержку уполномоченному по охране труда по выполнению возложенных на него общественных обязанностей. </vt:lpstr>
      <vt:lpstr>Основными задачами уполномоченного по охране труда являются:  - Содействие созданию в образовательной организации здоровых и безопасных условий труда, соответствующих требованиям норм и правил по охране труда.                           . -  Осуществление профсоюзного контроля за состоянием охраны труда на рабочих местах, соблюдением руководителем и должностными лицами образовательной организации законных прав и интересов работников в области охраны труда.                           . -  Представление интересов работников в государственных и общественных организациях при рассмотрении трудовых споров, связанных с применением законодательства об охране труда, выполнением работодателем обязательств, установленных коллективными договорами и соглашениями по охране труда, консультированием членов Профсоюза               . </vt:lpstr>
      <vt:lpstr>Функции уполномоченного по охране труда:  - Осуществление профсоюзного контроля в образовательной организации по соблюдению государственных нормативных требований по охране труда, локальных актов по охране труда в форме обследований (проверок) за:                                  .                     .  - соблюдением руководителем образовательной организации, руководителями и должностными лицами структурных подразделений требований охраны труда на рабочих местах, предоставлением компенсаций работникам, занятым на работах с вредными и (или) опасными условиями труда;                          . </vt:lpstr>
      <vt:lpstr>- своевременным сообщением руководителям образовательной организации о происшедших несчастных случаях, фактах выявления профессиональных заболеваний работников;                             .  - техническим состоянием зданий, сооружений, оборудования, машин и механизмов на соответствие требованиям безопасности;  - системами освещения, отопления, вентиляции и кондиционирования;   - обеспечением работников специальной одеждой, специальной обувью и другими средствами индивидуальной защиты в соответствии с установленными нормами;                 . </vt:lpstr>
      <vt:lpstr>- организацией проведения обязательных медицинских осмотров и психиатрических освидетельствований;             .     - соблюдением работниками норм, правил и инструкций по охране труда;     - применением средств индивидуальной защиты (использованием специальной одежды, специальной обуви и других СИЗ по назначению и содержанием их в чистоте и порядке;                         .  - своевременным и регулярным обновлением информации на стендах в кабинетах и уголках по охране труда.                       . </vt:lpstr>
      <vt:lpstr>                                     Уполномоченный должен:                  . - Участвовать в разработке мероприятий коллективного договора и соглашения по охране труда.                   .  - Информировать работников образовательной организации о выявленных нарушениях требований безопасности, состояния условий и охраны труда и принятых мерах по их устранению.                  - Принимать участие в работе комиссий по приемке учебных, учебно-производственных и опытных участков образовательной организации к новому учебному году.                        .  </vt:lpstr>
      <vt:lpstr>  -  Принимать участие в рассмотрении вопросов финансирования мероприятий по охране труда, социального страхования от несчастных случаев на производстве и профзаболеваний, а также осуществлять контроль за расходованием средств, направляемых на предупредительные меры по сокращению производственного травматизма и профессиональных заболеваний (20%)                      .                     Принимать участие в работе комиссий: -  по проведению специальной оценки условий труда; -  по расследованию несчастных случаев на производстве и профзаболеваний; - по проверке знаний требований охраны труда; - по проверке технического состояния зданий, сооружений - в подготовке и приемке образовательных организаций к новому учебному году.  </vt:lpstr>
      <vt:lpstr>Уполномоченный по охране труда имеет право:  -  Беспрепятственно проверять соблюдение в образовательной организации требований законодательных и иных нормативных правовых актов по охране труда.  - Контролировать выполнение мероприятий, предусмотренных коллективными договорами, соглашениями по охране труда.  -  Получать от руководителей и должностных лиц структурных подразделений информацию о состоянии условий и охраны труда, производственного травматизма и фактов выявленных профессиональных заболеваний. </vt:lpstr>
      <vt:lpstr>- Выдавать руководителям обязательные к рассмотрению представления об устранении выявленных нарушений законодательства об охране труда.                   - Предъявлять руководителю образовательной организации, требования о приостановке работ в случаях непосредственной угрозы жизни и здоровья работников.  - Осуществлять контроль за выполнением руководителем мероприятий по охране труда, предусмотренных коллективным договором, соглашением по охране труда, а также мероприятий по результатам проведения специальной оценки условий труда и расследования несчастных случаев на производстве.                              . </vt:lpstr>
      <vt:lpstr>- Обращаться к руководителю и в профсоюзный комитет образовательной организации, в техническую инспекцию труда Профсоюза, в соответствующие органы с предложениями о привлечении к ответственности лиц, виновных в нарушении трудового законодательства, сокрытии фактов несчастных случаев на производстве.   -  Проходить обучение по охране труда и проверку знаний требований охраны труда в обучающих организациях (40 часов).</vt:lpstr>
      <vt:lpstr>Гарантии деятельности уполномоченного по охране труда  - В соответствии с Трудовым кодексом РФ уполномоченному по охране труда предоставляются гарантии, которые устанавливаются коллективным договором, другим локальным нормативным актом образовательной организации, а именно:                      .  - оказание со стороны работодателя содействия в реализации прав уполномоченного по осуществлению контроля за обеспечением здоровых и безопасных условия труда;                       .  - обеспечение за счет средств образовательной организации нормативными документами и справочными материалами по охране труда</vt:lpstr>
      <vt:lpstr>   В соответствии со ст. 25, 27 Федерального закона «О профессиональных союзах, их правах и гарантиях деятельности»: -  Привлечение к дисциплинарной ответственности уполномоченных профсоюза по охране труда, перевод их на другую работу или увольнение по инициативе работодателя допускаются только с предварительного согласия профсоюзного комитета в первичной профсоюзной организации.  -  уполномоченные по охране труда освобождаются от основной работы для выполнения профсоюзных обязанностей в интересах коллектива работников, а также на время краткосрочной профсоюзной учебы.  Условия освобождения и порядок оплаты времени выполнения профсоюзных обязанностей и времени учебы определяются коллективным договором, соглашением. </vt:lpstr>
      <vt:lpstr> - За активную и добросовестную работу, способствующую улучшению условий и охраны труда в образовательной организации, предупреждению несчастных случаев и профессиональных заболеваний, уполномоченный материально и морально поощряется в форме доплаты к должностному окладу (30% от оклада), предоставления дополнительного отпуска, оплаты путевки на санаторно-курортное лечение и отдых из средств образовательной организации или профсоюзного комитета.           . </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Уполномоченный по охране труда</dc:title>
  <dc:creator>Дмитрий Боровиков</dc:creator>
  <cp:lastModifiedBy>User</cp:lastModifiedBy>
  <cp:revision>3</cp:revision>
  <dcterms:created xsi:type="dcterms:W3CDTF">2022-01-28T07:25:42Z</dcterms:created>
  <dcterms:modified xsi:type="dcterms:W3CDTF">2022-02-10T05:13:09Z</dcterms:modified>
</cp:coreProperties>
</file>